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2"/>
  </p:notesMasterIdLst>
  <p:sldIdLst>
    <p:sldId id="25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535" r:id="rId11"/>
    <p:sldId id="587" r:id="rId12"/>
    <p:sldId id="536" r:id="rId13"/>
    <p:sldId id="537" r:id="rId14"/>
    <p:sldId id="538" r:id="rId15"/>
    <p:sldId id="539" r:id="rId16"/>
    <p:sldId id="502" r:id="rId17"/>
    <p:sldId id="533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676" r:id="rId33"/>
    <p:sldId id="677" r:id="rId34"/>
    <p:sldId id="678" r:id="rId35"/>
    <p:sldId id="661" r:id="rId36"/>
    <p:sldId id="662" r:id="rId37"/>
    <p:sldId id="663" r:id="rId38"/>
    <p:sldId id="664" r:id="rId39"/>
    <p:sldId id="665" r:id="rId40"/>
    <p:sldId id="666" r:id="rId41"/>
    <p:sldId id="667" r:id="rId42"/>
    <p:sldId id="668" r:id="rId43"/>
    <p:sldId id="554" r:id="rId44"/>
    <p:sldId id="591" r:id="rId45"/>
    <p:sldId id="593" r:id="rId46"/>
    <p:sldId id="694" r:id="rId47"/>
    <p:sldId id="695" r:id="rId48"/>
    <p:sldId id="696" r:id="rId49"/>
    <p:sldId id="599" r:id="rId50"/>
    <p:sldId id="679" r:id="rId51"/>
    <p:sldId id="680" r:id="rId52"/>
    <p:sldId id="681" r:id="rId53"/>
    <p:sldId id="682" r:id="rId54"/>
    <p:sldId id="693" r:id="rId55"/>
    <p:sldId id="641" r:id="rId56"/>
    <p:sldId id="642" r:id="rId57"/>
    <p:sldId id="555" r:id="rId58"/>
    <p:sldId id="556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697" r:id="rId67"/>
    <p:sldId id="698" r:id="rId68"/>
    <p:sldId id="566" r:id="rId69"/>
    <p:sldId id="568" r:id="rId70"/>
    <p:sldId id="569" r:id="rId71"/>
    <p:sldId id="643" r:id="rId72"/>
    <p:sldId id="644" r:id="rId73"/>
    <p:sldId id="592" r:id="rId74"/>
    <p:sldId id="603" r:id="rId75"/>
    <p:sldId id="634" r:id="rId76"/>
    <p:sldId id="635" r:id="rId77"/>
    <p:sldId id="638" r:id="rId78"/>
    <p:sldId id="699" r:id="rId79"/>
    <p:sldId id="639" r:id="rId80"/>
    <p:sldId id="700" r:id="rId81"/>
    <p:sldId id="573" r:id="rId82"/>
    <p:sldId id="574" r:id="rId83"/>
    <p:sldId id="575" r:id="rId84"/>
    <p:sldId id="636" r:id="rId85"/>
    <p:sldId id="637" r:id="rId86"/>
    <p:sldId id="576" r:id="rId87"/>
    <p:sldId id="578" r:id="rId88"/>
    <p:sldId id="579" r:id="rId89"/>
    <p:sldId id="580" r:id="rId90"/>
    <p:sldId id="701" r:id="rId91"/>
    <p:sldId id="672" r:id="rId92"/>
    <p:sldId id="640" r:id="rId93"/>
    <p:sldId id="645" r:id="rId94"/>
    <p:sldId id="472" r:id="rId95"/>
    <p:sldId id="471" r:id="rId96"/>
    <p:sldId id="601" r:id="rId97"/>
    <p:sldId id="602" r:id="rId98"/>
    <p:sldId id="473" r:id="rId99"/>
    <p:sldId id="475" r:id="rId100"/>
    <p:sldId id="474" r:id="rId101"/>
    <p:sldId id="646" r:id="rId102"/>
    <p:sldId id="647" r:id="rId103"/>
    <p:sldId id="628" r:id="rId104"/>
    <p:sldId id="570" r:id="rId105"/>
    <p:sldId id="571" r:id="rId106"/>
    <p:sldId id="572" r:id="rId107"/>
    <p:sldId id="497" r:id="rId108"/>
    <p:sldId id="526" r:id="rId109"/>
    <p:sldId id="527" r:id="rId110"/>
    <p:sldId id="528" r:id="rId111"/>
    <p:sldId id="605" r:id="rId112"/>
    <p:sldId id="341" r:id="rId113"/>
    <p:sldId id="606" r:id="rId114"/>
    <p:sldId id="437" r:id="rId115"/>
    <p:sldId id="466" r:id="rId116"/>
    <p:sldId id="607" r:id="rId117"/>
    <p:sldId id="611" r:id="rId118"/>
    <p:sldId id="612" r:id="rId119"/>
    <p:sldId id="613" r:id="rId120"/>
    <p:sldId id="615" r:id="rId121"/>
    <p:sldId id="619" r:id="rId122"/>
    <p:sldId id="620" r:id="rId123"/>
    <p:sldId id="621" r:id="rId124"/>
    <p:sldId id="622" r:id="rId125"/>
    <p:sldId id="623" r:id="rId126"/>
    <p:sldId id="624" r:id="rId127"/>
    <p:sldId id="627" r:id="rId128"/>
    <p:sldId id="649" r:id="rId129"/>
    <p:sldId id="650" r:id="rId130"/>
    <p:sldId id="651" r:id="rId131"/>
    <p:sldId id="673" r:id="rId132"/>
    <p:sldId id="648" r:id="rId133"/>
    <p:sldId id="604" r:id="rId134"/>
    <p:sldId id="674" r:id="rId135"/>
    <p:sldId id="691" r:id="rId136"/>
    <p:sldId id="692" r:id="rId137"/>
    <p:sldId id="590" r:id="rId138"/>
    <p:sldId id="597" r:id="rId139"/>
    <p:sldId id="489" r:id="rId140"/>
    <p:sldId id="598" r:id="rId141"/>
    <p:sldId id="702" r:id="rId142"/>
    <p:sldId id="669" r:id="rId143"/>
    <p:sldId id="596" r:id="rId144"/>
    <p:sldId id="388" r:id="rId145"/>
    <p:sldId id="577" r:id="rId146"/>
    <p:sldId id="625" r:id="rId147"/>
    <p:sldId id="626" r:id="rId148"/>
    <p:sldId id="608" r:id="rId149"/>
    <p:sldId id="610" r:id="rId150"/>
    <p:sldId id="529" r:id="rId151"/>
    <p:sldId id="530" r:id="rId152"/>
    <p:sldId id="531" r:id="rId153"/>
    <p:sldId id="354" r:id="rId154"/>
    <p:sldId id="358" r:id="rId155"/>
    <p:sldId id="359" r:id="rId156"/>
    <p:sldId id="360" r:id="rId157"/>
    <p:sldId id="361" r:id="rId158"/>
    <p:sldId id="461" r:id="rId159"/>
    <p:sldId id="459" r:id="rId160"/>
    <p:sldId id="460" r:id="rId161"/>
    <p:sldId id="482" r:id="rId162"/>
    <p:sldId id="675" r:id="rId163"/>
    <p:sldId id="683" r:id="rId164"/>
    <p:sldId id="684" r:id="rId165"/>
    <p:sldId id="685" r:id="rId166"/>
    <p:sldId id="687" r:id="rId167"/>
    <p:sldId id="686" r:id="rId168"/>
    <p:sldId id="688" r:id="rId169"/>
    <p:sldId id="690" r:id="rId170"/>
    <p:sldId id="689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00"/>
    <a:srgbClr val="000BFF"/>
    <a:srgbClr val="FFE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34"/>
    <p:restoredTop sz="92987"/>
  </p:normalViewPr>
  <p:slideViewPr>
    <p:cSldViewPr snapToGrid="0" snapToObjects="1">
      <p:cViewPr varScale="1">
        <p:scale>
          <a:sx n="87" d="100"/>
          <a:sy n="87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7089-1809-B34B-B1ED-856648D7D2DC}" type="datetimeFigureOut">
              <a:rPr lang="en-US" smtClean="0"/>
              <a:t>5/30/18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EC749-E097-7540-A081-13A4DFB5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8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00CD-2C27-6043-9D6F-F61C0A15BB6A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5703-ED8D-CB4B-A56B-0AB46383B3A9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2BBA-6E8F-8949-B0CA-805E20D06C22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A4D3-DB29-0F47-BFAA-F10C53E0ACFE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57C-7F51-C44C-A856-88B3348027E0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0822-9E07-3747-A77C-B5301C66B352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0457-8C02-E149-A422-8ABE19B49606}" type="datetime1">
              <a:rPr lang="en-US" smtClean="0"/>
              <a:t>5/30/18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844-5123-DC42-B1C1-45281C68492E}" type="datetime1">
              <a:rPr lang="en-US" smtClean="0"/>
              <a:t>5/30/18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A47D-357D-DB41-BA19-EC61F615CD03}" type="datetime1">
              <a:rPr lang="en-US" smtClean="0"/>
              <a:t>5/30/18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E7EA-9D2C-794C-96E8-BD74B12ECBF9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F7-B101-9948-85BE-2963B82049BC}" type="datetime1">
              <a:rPr lang="en-US" smtClean="0"/>
              <a:t>5/30/18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D048-411C-0046-B42C-0F84C3BCB2E3}" type="datetime1">
              <a:rPr lang="en-US" smtClean="0"/>
              <a:t>5/30/18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5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(null)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(null)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7" Type="http://schemas.openxmlformats.org/officeDocument/2006/relationships/image" Target="../media/image7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(null)"/><Relationship Id="rId5" Type="http://schemas.openxmlformats.org/officeDocument/2006/relationships/image" Target="../media/image68.(null)"/><Relationship Id="rId4" Type="http://schemas.openxmlformats.org/officeDocument/2006/relationships/image" Target="../media/image66.(null)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(null)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(null)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(null)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95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04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(null)"/><Relationship Id="rId4" Type="http://schemas.openxmlformats.org/officeDocument/2006/relationships/image" Target="../media/image16.(null)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7.(null)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7.(null)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Plasmon Hybridization in Metal Nanoparticle Clusters and Oligomers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Nicholas P. </a:t>
            </a:r>
            <a:r>
              <a:rPr lang="en-US" dirty="0" err="1"/>
              <a:t>Montoni</a:t>
            </a:r>
            <a:endParaRPr lang="en-US" dirty="0"/>
          </a:p>
          <a:p>
            <a:r>
              <a:rPr lang="en-US" dirty="0"/>
              <a:t>Final Doctoral Exam</a:t>
            </a:r>
          </a:p>
          <a:p>
            <a:r>
              <a:rPr lang="en-US" dirty="0"/>
              <a:t>Committee Chair: Prof. David </a:t>
            </a:r>
            <a:r>
              <a:rPr lang="en-US" dirty="0" err="1"/>
              <a:t>Masiello</a:t>
            </a:r>
            <a:endParaRPr lang="en-US" dirty="0"/>
          </a:p>
          <a:p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4403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02F6B-F290-4F46-A9A8-2F66D92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2276075"/>
            <a:ext cx="6070601" cy="403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761-6C20-0649-9915-3ED0B98C8ED9}"/>
              </a:ext>
            </a:extLst>
          </p:cNvPr>
          <p:cNvSpPr txBox="1"/>
          <p:nvPr/>
        </p:nvSpPr>
        <p:spPr>
          <a:xfrm>
            <a:off x="2871623" y="6354247"/>
            <a:ext cx="644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Huang, X. and El-Sayed, M. A. </a:t>
            </a:r>
            <a:r>
              <a:rPr lang="en-US" i="1" dirty="0"/>
              <a:t>Alexandria Journal of Medicine</a:t>
            </a:r>
            <a:r>
              <a:rPr lang="en-US" dirty="0"/>
              <a:t>. 2011.</a:t>
            </a:r>
          </a:p>
        </p:txBody>
      </p:sp>
    </p:spTree>
    <p:extLst>
      <p:ext uri="{BB962C8B-B14F-4D97-AF65-F5344CB8AC3E}">
        <p14:creationId xmlns:p14="http://schemas.microsoft.com/office/powerpoint/2010/main" val="1587851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7106194" y="214466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08300" y="2750517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955460" y="453950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315969" y="4539501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3771" y="58390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same omega!</a:t>
            </a:r>
          </a:p>
        </p:txBody>
      </p:sp>
    </p:spTree>
    <p:extLst>
      <p:ext uri="{BB962C8B-B14F-4D97-AF65-F5344CB8AC3E}">
        <p14:creationId xmlns:p14="http://schemas.microsoft.com/office/powerpoint/2010/main" val="1112472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70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b="1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9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63AA-33B0-3248-A511-8171250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C0DF-713A-8543-9416-7855EF8B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03" y="3093284"/>
            <a:ext cx="7139394" cy="376471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9F83CFA-4C2A-3643-A3DC-39CA99F57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0"/>
            <a:ext cx="10515600" cy="3085521"/>
          </a:xfrm>
        </p:spPr>
      </p:pic>
    </p:spTree>
    <p:extLst>
      <p:ext uri="{BB962C8B-B14F-4D97-AF65-F5344CB8AC3E}">
        <p14:creationId xmlns:p14="http://schemas.microsoft.com/office/powerpoint/2010/main" val="4103666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81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105255" y="2628565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dipoles: like cyclic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5646" y="2389032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100835"/>
            <a:ext cx="2197100" cy="5080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1" idx="0"/>
          </p:cNvCxnSpPr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21" y="5428195"/>
            <a:ext cx="2349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6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size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2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4" y="1940410"/>
            <a:ext cx="8515531" cy="384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701348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108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sp>
        <p:nvSpPr>
          <p:cNvPr id="7" name="Up Arrow 6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69141" y="3181394"/>
            <a:ext cx="3482917" cy="2253467"/>
            <a:chOff x="2468961" y="2114633"/>
            <a:chExt cx="4641770" cy="30032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82366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414-1E73-EC41-B339-8A8C563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461-6F99-AF4B-860C-B83EBCDF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3C3B-E26D-2F4D-89D6-8208E05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7-03-29 at 10.41.10 AM.png">
            <a:extLst>
              <a:ext uri="{FF2B5EF4-FFF2-40B4-BE49-F238E27FC236}">
                <a16:creationId xmlns:a16="http://schemas.microsoft.com/office/drawing/2014/main" id="{EDBA1A7D-4823-374D-A6B2-13D896EE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2558833"/>
            <a:ext cx="2349500" cy="2641600"/>
          </a:xfrm>
          <a:prstGeom prst="rect">
            <a:avLst/>
          </a:prstGeom>
        </p:spPr>
      </p:pic>
      <p:pic>
        <p:nvPicPr>
          <p:cNvPr id="6" name="Picture 5" descr="Screen Shot 2017-03-29 at 11.19.30 AM.png">
            <a:extLst>
              <a:ext uri="{FF2B5EF4-FFF2-40B4-BE49-F238E27FC236}">
                <a16:creationId xmlns:a16="http://schemas.microsoft.com/office/drawing/2014/main" id="{C63B2F9E-BC5B-E049-9C67-7C9F1C12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2208" b="4938"/>
          <a:stretch/>
        </p:blipFill>
        <p:spPr>
          <a:xfrm>
            <a:off x="5023765" y="2558833"/>
            <a:ext cx="5443407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C2C1A-7FBF-9746-AD62-667D7B3CDE0E}"/>
              </a:ext>
            </a:extLst>
          </p:cNvPr>
          <p:cNvSpPr txBox="1"/>
          <p:nvPr/>
        </p:nvSpPr>
        <p:spPr>
          <a:xfrm>
            <a:off x="2106706" y="5530632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Halas </a:t>
            </a:r>
            <a:r>
              <a:rPr lang="en-US" i="1" dirty="0"/>
              <a:t>et al</a:t>
            </a:r>
            <a:r>
              <a:rPr lang="en-US" dirty="0"/>
              <a:t>. Nano </a:t>
            </a:r>
            <a:r>
              <a:rPr lang="en-US" dirty="0" err="1"/>
              <a:t>Lett</a:t>
            </a:r>
            <a:r>
              <a:rPr lang="en-US" dirty="0"/>
              <a:t>. 2012.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A63A2-CE1B-4543-B982-6C8FD73E1443}"/>
              </a:ext>
            </a:extLst>
          </p:cNvPr>
          <p:cNvSpPr txBox="1"/>
          <p:nvPr/>
        </p:nvSpPr>
        <p:spPr>
          <a:xfrm>
            <a:off x="6577106" y="5510919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Linic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ACS Nano. 2015.</a:t>
            </a:r>
          </a:p>
        </p:txBody>
      </p:sp>
    </p:spTree>
    <p:extLst>
      <p:ext uri="{BB962C8B-B14F-4D97-AF65-F5344CB8AC3E}">
        <p14:creationId xmlns:p14="http://schemas.microsoft.com/office/powerpoint/2010/main" val="564616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109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65700" y="3679429"/>
            <a:ext cx="2222500" cy="149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65700" y="3702448"/>
            <a:ext cx="2222500" cy="1450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3200" y="351778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 order!</a:t>
            </a:r>
          </a:p>
        </p:txBody>
      </p:sp>
      <p:sp>
        <p:nvSpPr>
          <p:cNvPr id="13" name="Up Arrow 12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30" y="2107096"/>
            <a:ext cx="3227338" cy="47509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1799" y="1263097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Full-wave Simulations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6519823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3485-82A7-FE44-9D3A-94882C1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25E0-4377-6740-8C87-CACB8E84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F147-BEB5-9E4F-97DB-B9A71AFF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09700"/>
            <a:ext cx="74930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EEEC2-30C0-4A48-8003-04F0F44D02DB}"/>
              </a:ext>
            </a:extLst>
          </p:cNvPr>
          <p:cNvSpPr txBox="1"/>
          <p:nvPr/>
        </p:nvSpPr>
        <p:spPr>
          <a:xfrm>
            <a:off x="2149310" y="5629978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Li, C., Lee, S., Qian, Z., Woods, C., Park, S.-J., and </a:t>
            </a:r>
            <a:r>
              <a:rPr lang="en-US" dirty="0" err="1"/>
              <a:t>Fakhraai</a:t>
            </a:r>
            <a:r>
              <a:rPr lang="en-US" dirty="0"/>
              <a:t>, Z. </a:t>
            </a:r>
            <a:r>
              <a:rPr lang="en-US" i="1" dirty="0"/>
              <a:t>J. Phys. Chem. C</a:t>
            </a:r>
            <a:r>
              <a:rPr lang="en-US" dirty="0"/>
              <a:t>. 2018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E2AB60-E64E-D042-8786-EA4BE5D70DC2}"/>
              </a:ext>
            </a:extLst>
          </p:cNvPr>
          <p:cNvCxnSpPr/>
          <p:nvPr/>
        </p:nvCxnSpPr>
        <p:spPr>
          <a:xfrm>
            <a:off x="2923309" y="2119745"/>
            <a:ext cx="9975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EE41C-88FC-6C47-9279-2F022355AAB1}"/>
              </a:ext>
            </a:extLst>
          </p:cNvPr>
          <p:cNvCxnSpPr>
            <a:cxnSpLocks/>
          </p:cNvCxnSpPr>
          <p:nvPr/>
        </p:nvCxnSpPr>
        <p:spPr>
          <a:xfrm flipV="1">
            <a:off x="3422072" y="1593273"/>
            <a:ext cx="0" cy="969818"/>
          </a:xfrm>
          <a:prstGeom prst="straightConnector1">
            <a:avLst/>
          </a:prstGeom>
          <a:ln w="76200">
            <a:solidFill>
              <a:srgbClr val="000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86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System: Arrays of Silver Nanospheres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78243" y="3685772"/>
            <a:ext cx="3260012" cy="210924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DB928-3942-4640-A072-08A4D97FC5E6}"/>
              </a:ext>
            </a:extLst>
          </p:cNvPr>
          <p:cNvGrpSpPr/>
          <p:nvPr/>
        </p:nvGrpSpPr>
        <p:grpSpPr>
          <a:xfrm>
            <a:off x="6967536" y="2493818"/>
            <a:ext cx="3286128" cy="3301200"/>
            <a:chOff x="7731004" y="1922501"/>
            <a:chExt cx="2999292" cy="30130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0030F5-E838-CA46-9405-C9001D98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1" y="3353287"/>
              <a:ext cx="509073" cy="5046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440AF7-835D-D742-B945-1E15BD3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4072645"/>
              <a:ext cx="509073" cy="5046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051C1-5E6A-ED48-ACC3-95D7DCF9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3353287"/>
              <a:ext cx="509073" cy="5046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030EBD-D441-DD49-957B-D3F3EF8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4072645"/>
              <a:ext cx="509073" cy="5046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F0ACDB-9711-4540-AA69-FC492ADD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994991"/>
              <a:ext cx="509073" cy="5046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A0E88F-618F-8341-9451-07B9FDA4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4430941"/>
              <a:ext cx="509073" cy="504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3669FA-4066-2B42-BBFD-AE68602F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3" y="3353287"/>
              <a:ext cx="509073" cy="504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7D5708-B149-3845-8361-D330304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1" y="4072645"/>
              <a:ext cx="509073" cy="5046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3F3E14-9C4F-6140-A6E8-51681146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9" y="2994991"/>
              <a:ext cx="509073" cy="5046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2E4134-544C-CE49-80C9-36E4AD6A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4430941"/>
              <a:ext cx="509073" cy="50460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2ABF6C-1323-DD45-BA9A-29ABDE06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1922501"/>
              <a:ext cx="509073" cy="5046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3EABF3-3F94-EA4A-AAD4-8A74C9C7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280797"/>
              <a:ext cx="509073" cy="5046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9088F1-CE93-DB4A-97CB-DA5269E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2280797"/>
              <a:ext cx="509073" cy="50460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F8BA42-29AD-B043-8B2D-50A3D39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97" y="3479214"/>
            <a:ext cx="2159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07D8F6-A9CA-9545-86E7-91CCC05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22" y="2648464"/>
            <a:ext cx="215900" cy="21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4C339-CBCC-3141-B1CF-880C3154283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793085" y="39600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92D90-79A1-9E46-9E92-AA8AA965BE8F}"/>
              </a:ext>
            </a:extLst>
          </p:cNvPr>
          <p:cNvCxnSpPr>
            <a:cxnSpLocks/>
          </p:cNvCxnSpPr>
          <p:nvPr/>
        </p:nvCxnSpPr>
        <p:spPr>
          <a:xfrm flipH="1">
            <a:off x="7654589" y="31747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47D26-65C3-9646-92D9-E8C518F03437}"/>
              </a:ext>
            </a:extLst>
          </p:cNvPr>
          <p:cNvCxnSpPr>
            <a:cxnSpLocks/>
          </p:cNvCxnSpPr>
          <p:nvPr/>
        </p:nvCxnSpPr>
        <p:spPr>
          <a:xfrm flipH="1">
            <a:off x="3793084" y="5135354"/>
            <a:ext cx="661275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0E6598-3A25-EE42-96E7-5FB62955664F}"/>
              </a:ext>
            </a:extLst>
          </p:cNvPr>
          <p:cNvCxnSpPr>
            <a:cxnSpLocks/>
          </p:cNvCxnSpPr>
          <p:nvPr/>
        </p:nvCxnSpPr>
        <p:spPr>
          <a:xfrm flipH="1" flipV="1">
            <a:off x="7246415" y="5135354"/>
            <a:ext cx="684836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54539-8D96-3741-B291-FA1DB929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05" y="5450818"/>
            <a:ext cx="977900" cy="241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F4D8F8-F03A-DF40-B697-EEF34C7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22" y="5466369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8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Plasmons of the 2-mer and 3-mer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37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spectral switching via system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6488" y="3742082"/>
            <a:ext cx="2692150" cy="174183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/>
          <p:nvPr/>
        </p:nvCxnSpPr>
        <p:spPr>
          <a:xfrm flipH="1" flipV="1">
            <a:off x="2519635" y="3972852"/>
            <a:ext cx="228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48106" y="4935846"/>
            <a:ext cx="552061" cy="321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296154" y="1616205"/>
            <a:ext cx="5977867" cy="3867713"/>
            <a:chOff x="2468961" y="2114633"/>
            <a:chExt cx="4641770" cy="30032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53" name="Straight Connector 52"/>
          <p:cNvCxnSpPr/>
          <p:nvPr/>
        </p:nvCxnSpPr>
        <p:spPr>
          <a:xfrm flipH="1">
            <a:off x="9033551" y="2145357"/>
            <a:ext cx="5073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40865" y="4266937"/>
            <a:ext cx="1225839" cy="756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rot="4341103">
            <a:off x="4175133" y="3018690"/>
            <a:ext cx="630947" cy="1641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2097" y="4823684"/>
            <a:ext cx="343223" cy="5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439697-F3B1-5B43-B6B0-7165363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60" y="3522489"/>
            <a:ext cx="215900" cy="215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33E07A-9A50-9D49-B39A-60094433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53" y="5193634"/>
            <a:ext cx="9779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F01-5C75-FF4B-9E89-9074450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50" y="1797160"/>
            <a:ext cx="3302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104C2-0E32-D642-8EC9-B917DA5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784" y="4806173"/>
            <a:ext cx="1092200" cy="381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A7E32EF-1F5F-7E4C-B9C2-CCE0C790F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794303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48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191419"/>
            <a:ext cx="4991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83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2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00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the magnetic plasmons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99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3207463" y="2301700"/>
            <a:ext cx="5774612" cy="3736206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4586288" y="2686050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7022457" y="2681949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3996451" y="326671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4540925" y="380923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6420596" y="327623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6965070" y="381875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CA83BDC-3CEF-E640-824F-4EC84A53D8A0}"/>
              </a:ext>
            </a:extLst>
          </p:cNvPr>
          <p:cNvSpPr/>
          <p:nvPr/>
        </p:nvSpPr>
        <p:spPr>
          <a:xfrm>
            <a:off x="538162" y="2605853"/>
            <a:ext cx="300038" cy="174290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22E712A1-91D9-FD4C-88DB-67B3CD4BE7FA}"/>
              </a:ext>
            </a:extLst>
          </p:cNvPr>
          <p:cNvSpPr/>
          <p:nvPr/>
        </p:nvSpPr>
        <p:spPr>
          <a:xfrm rot="5400000">
            <a:off x="1330631" y="3399311"/>
            <a:ext cx="300038" cy="174290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97F657-10C2-0A48-8E50-0AC629A6590B}"/>
              </a:ext>
            </a:extLst>
          </p:cNvPr>
          <p:cNvGrpSpPr/>
          <p:nvPr/>
        </p:nvGrpSpPr>
        <p:grpSpPr>
          <a:xfrm>
            <a:off x="270617" y="3833506"/>
            <a:ext cx="830921" cy="830921"/>
            <a:chOff x="-221722" y="3452185"/>
            <a:chExt cx="1793138" cy="1793138"/>
          </a:xfrm>
          <a:solidFill>
            <a:schemeClr val="tx1"/>
          </a:solidFill>
        </p:grpSpPr>
        <p:sp>
          <p:nvSpPr>
            <p:cNvPr id="24" name="Donut 23">
              <a:extLst>
                <a:ext uri="{FF2B5EF4-FFF2-40B4-BE49-F238E27FC236}">
                  <a16:creationId xmlns:a16="http://schemas.microsoft.com/office/drawing/2014/main" id="{BCD2DA73-2C36-CD44-AD19-0BB7D86FE94D}"/>
                </a:ext>
              </a:extLst>
            </p:cNvPr>
            <p:cNvSpPr/>
            <p:nvPr/>
          </p:nvSpPr>
          <p:spPr>
            <a:xfrm>
              <a:off x="-221722" y="3452185"/>
              <a:ext cx="1793138" cy="1793138"/>
            </a:xfrm>
            <a:prstGeom prst="donut">
              <a:avLst>
                <a:gd name="adj" fmla="val 114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074A70-6CE8-EE4E-A17A-1CB4E3C17106}"/>
                </a:ext>
              </a:extLst>
            </p:cNvPr>
            <p:cNvSpPr/>
            <p:nvPr/>
          </p:nvSpPr>
          <p:spPr>
            <a:xfrm>
              <a:off x="322752" y="3994705"/>
              <a:ext cx="704189" cy="7041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CFBB228-E8AB-DD42-8618-ED411948075B}"/>
              </a:ext>
            </a:extLst>
          </p:cNvPr>
          <p:cNvSpPr txBox="1"/>
          <p:nvPr/>
        </p:nvSpPr>
        <p:spPr>
          <a:xfrm>
            <a:off x="2213341" y="383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AB2C09-9089-1B4F-AE5D-4B753E991B43}"/>
              </a:ext>
            </a:extLst>
          </p:cNvPr>
          <p:cNvSpPr txBox="1"/>
          <p:nvPr/>
        </p:nvSpPr>
        <p:spPr>
          <a:xfrm>
            <a:off x="704803" y="226598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650C5-CFE6-084A-B51C-DF65729EC6AE}"/>
              </a:ext>
            </a:extLst>
          </p:cNvPr>
          <p:cNvSpPr txBox="1"/>
          <p:nvPr/>
        </p:nvSpPr>
        <p:spPr>
          <a:xfrm>
            <a:off x="277608" y="460015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615984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A388D-06A3-7D47-A8B4-485E2DB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896194"/>
            <a:ext cx="9042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Photovoltaic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E728-F9C9-E045-9405-C747A37D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60663"/>
            <a:ext cx="65024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64BB1-BA55-F64B-9614-F2D3D95EA08D}"/>
              </a:ext>
            </a:extLst>
          </p:cNvPr>
          <p:cNvSpPr txBox="1"/>
          <p:nvPr/>
        </p:nvSpPr>
        <p:spPr>
          <a:xfrm>
            <a:off x="4171947" y="6279635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Sanden, S.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J. Phys. Chem. C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83951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36" y="1780463"/>
            <a:ext cx="9948214" cy="19862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7F12AD-C7A9-0147-A5BA-503FECC0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50"/>
          <a:stretch/>
        </p:blipFill>
        <p:spPr>
          <a:xfrm>
            <a:off x="662154" y="3779965"/>
            <a:ext cx="3087982" cy="3029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0B86E9-253F-5A40-BFD1-B05AC6D1A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6" b="35994"/>
          <a:stretch/>
        </p:blipFill>
        <p:spPr>
          <a:xfrm>
            <a:off x="4636377" y="3729145"/>
            <a:ext cx="3087982" cy="30298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F998F-1CAD-F342-ADD0-F8BF710C4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66541" r="77" b="1709"/>
          <a:stretch/>
        </p:blipFill>
        <p:spPr>
          <a:xfrm>
            <a:off x="8344149" y="3971828"/>
            <a:ext cx="3087982" cy="3029867"/>
          </a:xfrm>
          <a:prstGeom prst="rect">
            <a:avLst/>
          </a:prstGeom>
        </p:spPr>
      </p:pic>
      <p:sp>
        <p:nvSpPr>
          <p:cNvPr id="27" name="Up Arrow 26">
            <a:extLst>
              <a:ext uri="{FF2B5EF4-FFF2-40B4-BE49-F238E27FC236}">
                <a16:creationId xmlns:a16="http://schemas.microsoft.com/office/drawing/2014/main" id="{19CC7AD9-F48B-BC42-BF8A-1E465A969F36}"/>
              </a:ext>
            </a:extLst>
          </p:cNvPr>
          <p:cNvSpPr/>
          <p:nvPr/>
        </p:nvSpPr>
        <p:spPr>
          <a:xfrm rot="5400000">
            <a:off x="2056713" y="4635434"/>
            <a:ext cx="298862" cy="11085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0125E6C-C352-B244-9BA4-851FD57A5C4D}"/>
              </a:ext>
            </a:extLst>
          </p:cNvPr>
          <p:cNvSpPr/>
          <p:nvPr/>
        </p:nvSpPr>
        <p:spPr>
          <a:xfrm>
            <a:off x="5986692" y="4689801"/>
            <a:ext cx="298862" cy="110855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7436FFEB-EDC5-B64C-916C-978E0F3AB1E7}"/>
              </a:ext>
            </a:extLst>
          </p:cNvPr>
          <p:cNvSpPr/>
          <p:nvPr/>
        </p:nvSpPr>
        <p:spPr>
          <a:xfrm>
            <a:off x="9707704" y="4679886"/>
            <a:ext cx="298862" cy="11085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C2B2DA-3BED-7E4B-93D4-C1EB25DB3E2F}"/>
              </a:ext>
            </a:extLst>
          </p:cNvPr>
          <p:cNvGrpSpPr/>
          <p:nvPr/>
        </p:nvGrpSpPr>
        <p:grpSpPr>
          <a:xfrm>
            <a:off x="9578950" y="4984661"/>
            <a:ext cx="556370" cy="556370"/>
            <a:chOff x="6420596" y="3276238"/>
            <a:chExt cx="1793138" cy="1793138"/>
          </a:xfrm>
        </p:grpSpPr>
        <p:sp>
          <p:nvSpPr>
            <p:cNvPr id="30" name="Donut 29">
              <a:extLst>
                <a:ext uri="{FF2B5EF4-FFF2-40B4-BE49-F238E27FC236}">
                  <a16:creationId xmlns:a16="http://schemas.microsoft.com/office/drawing/2014/main" id="{DAA33F34-8C30-6A42-A9AA-3E714F55644F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03AA6-A478-E044-8F85-80F56E257B40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6756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64C4-DE79-9D4D-9433-DE0242BB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angular dependence of scattered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63EE-755D-EB49-9B40-5513877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C743-037E-A24D-B8D0-49592B4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47" y="1690688"/>
            <a:ext cx="4477310" cy="4041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8DE8F-8896-BC4E-A63E-69A7B96098FE}"/>
              </a:ext>
            </a:extLst>
          </p:cNvPr>
          <p:cNvSpPr txBox="1"/>
          <p:nvPr/>
        </p:nvSpPr>
        <p:spPr>
          <a:xfrm>
            <a:off x="6628745" y="5892581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and </a:t>
            </a:r>
            <a:r>
              <a:rPr lang="en-US" dirty="0" err="1"/>
              <a:t>Polman</a:t>
            </a:r>
            <a:r>
              <a:rPr lang="en-US" dirty="0"/>
              <a:t>, A. </a:t>
            </a:r>
            <a:r>
              <a:rPr lang="en-US" i="1" dirty="0"/>
              <a:t>Appl. Phys. Lett.</a:t>
            </a:r>
            <a:r>
              <a:rPr lang="en-US" dirty="0"/>
              <a:t> 2011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06219-0B98-FE4C-85E0-8DA6F84D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2" y="2619631"/>
            <a:ext cx="5108246" cy="21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26423-924F-F64C-B396-6B39FEF96D5F}"/>
              </a:ext>
            </a:extLst>
          </p:cNvPr>
          <p:cNvSpPr txBox="1"/>
          <p:nvPr/>
        </p:nvSpPr>
        <p:spPr>
          <a:xfrm>
            <a:off x="1096308" y="5890774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</a:t>
            </a:r>
            <a:r>
              <a:rPr lang="en-US" dirty="0" err="1"/>
              <a:t>Polman</a:t>
            </a:r>
            <a:r>
              <a:rPr lang="en-US" dirty="0"/>
              <a:t>, A., and </a:t>
            </a:r>
            <a:r>
              <a:rPr lang="en-US" dirty="0" err="1"/>
              <a:t>Koenderink</a:t>
            </a:r>
            <a:r>
              <a:rPr lang="en-US" dirty="0"/>
              <a:t>, F. </a:t>
            </a:r>
            <a:r>
              <a:rPr lang="en-US" i="1" dirty="0"/>
              <a:t>Nano Lett.</a:t>
            </a:r>
            <a:r>
              <a:rPr lang="en-US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01502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A577-284A-A840-97FF-030D5B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spectra of magnetic oligomers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54B9-5F72-2245-BF3C-563A61D6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90B0E-B1D0-4C4C-85E2-F7E1D44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1" y="1585913"/>
            <a:ext cx="889427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42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7B9-7D99-F544-9185-1AA25F72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0192-D152-9948-94E6-7CB70935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5A0A-F106-AB42-B227-B4FAF4B21429}"/>
              </a:ext>
            </a:extLst>
          </p:cNvPr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1E381-8272-6849-9E88-68DB3403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5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D60E-5301-604D-A1CD-A1A08782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B8D4-3BE9-7A45-9BD2-B2DBA3A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EBA75-2EFD-454B-96D4-97AC301F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0"/>
          <a:stretch/>
        </p:blipFill>
        <p:spPr>
          <a:xfrm>
            <a:off x="2823943" y="1854192"/>
            <a:ext cx="6039069" cy="21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E20E-E6EC-3D4C-A6C5-CF4B909C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8" b="22683"/>
          <a:stretch/>
        </p:blipFill>
        <p:spPr>
          <a:xfrm>
            <a:off x="2823944" y="4003684"/>
            <a:ext cx="6039068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3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3" y="1656572"/>
            <a:ext cx="6577013" cy="5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5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952A8-F5FC-7748-89C5-7EC979ABA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8" t="36486" r="84607" b="52740"/>
          <a:stretch/>
        </p:blipFill>
        <p:spPr>
          <a:xfrm>
            <a:off x="1946786" y="5586413"/>
            <a:ext cx="1047135" cy="117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D86F2-B36E-9445-86D4-700A4D95D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03" t="36677" r="49346" b="51809"/>
          <a:stretch/>
        </p:blipFill>
        <p:spPr>
          <a:xfrm>
            <a:off x="5857324" y="5688359"/>
            <a:ext cx="1002890" cy="966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767442-98A2-0949-8CD6-50EC3D640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46" t="36582" r="13807" b="47405"/>
          <a:stretch/>
        </p:blipFill>
        <p:spPr>
          <a:xfrm>
            <a:off x="9723617" y="5602408"/>
            <a:ext cx="1139196" cy="11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0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63" y="1048906"/>
            <a:ext cx="4395429" cy="58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42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7800" y="586740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87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9" b="32731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9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sensing and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7BB-A2BF-914A-8A80-ED7654E9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32093"/>
            <a:ext cx="10058400" cy="271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544DA-2A9E-5443-8AFD-A2D4335DB361}"/>
              </a:ext>
            </a:extLst>
          </p:cNvPr>
          <p:cNvSpPr txBox="1"/>
          <p:nvPr/>
        </p:nvSpPr>
        <p:spPr>
          <a:xfrm>
            <a:off x="4646149" y="5526557"/>
            <a:ext cx="28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Jin</a:t>
            </a:r>
            <a:r>
              <a:rPr lang="en-US" dirty="0"/>
              <a:t>, Y.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Comm. </a:t>
            </a: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4228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78" b="142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597-FA8E-5346-957E-11F31F8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A34C-25D2-0F48-B572-95FB6844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spectral ordering of magnetic plasmons depends on cluster shape and size</a:t>
            </a:r>
          </a:p>
          <a:p>
            <a:r>
              <a:rPr lang="en-US" dirty="0"/>
              <a:t>Simulated angle-resolved CL can identify these mode-crossings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2F467-63BF-684F-926B-FCE0C8B5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2315-1492-C74C-8215-BB2B4587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2"/>
          <a:stretch/>
        </p:blipFill>
        <p:spPr>
          <a:xfrm>
            <a:off x="1804657" y="3305390"/>
            <a:ext cx="8582685" cy="3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0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F2C575-6221-984F-ADA6-D312BF5997A1}"/>
              </a:ext>
            </a:extLst>
          </p:cNvPr>
          <p:cNvSpPr/>
          <p:nvPr/>
        </p:nvSpPr>
        <p:spPr>
          <a:xfrm>
            <a:off x="508000" y="554196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66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7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A2724-5E79-5045-A578-8E8A077F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51852" r="44028"/>
          <a:stretch/>
        </p:blipFill>
        <p:spPr>
          <a:xfrm rot="12383306">
            <a:off x="6003791" y="1104900"/>
            <a:ext cx="2971800" cy="3302000"/>
          </a:xfrm>
          <a:prstGeom prst="rect">
            <a:avLst/>
          </a:prstGeom>
        </p:spPr>
      </p:pic>
      <p:pic>
        <p:nvPicPr>
          <p:cNvPr id="9" name="Picture 8" descr="lightarrow.pdf">
            <a:extLst>
              <a:ext uri="{FF2B5EF4-FFF2-40B4-BE49-F238E27FC236}">
                <a16:creationId xmlns:a16="http://schemas.microsoft.com/office/drawing/2014/main" id="{499A1FEF-74D6-4644-8D65-18BBE781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73">
            <a:off x="5370625" y="2312942"/>
            <a:ext cx="1891977" cy="26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24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E4350-495F-3745-BB56-DFAD711F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193519"/>
            <a:ext cx="691515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992D1-9193-0141-9F1D-9A094F43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4050071"/>
            <a:ext cx="8343900" cy="111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7445A-678E-0146-B658-2EDEC3C377E0}"/>
              </a:ext>
            </a:extLst>
          </p:cNvPr>
          <p:cNvSpPr/>
          <p:nvPr/>
        </p:nvSpPr>
        <p:spPr>
          <a:xfrm>
            <a:off x="5176682" y="2402707"/>
            <a:ext cx="575188" cy="26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2623-28E4-A84F-81CD-10E14D2447E4}"/>
              </a:ext>
            </a:extLst>
          </p:cNvPr>
          <p:cNvSpPr txBox="1"/>
          <p:nvPr/>
        </p:nvSpPr>
        <p:spPr>
          <a:xfrm>
            <a:off x="5132438" y="2233442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atin Modern Roman 9" pitchFamily="2" charset="77"/>
              </a:rPr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1885989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A6C4B-ACF4-9845-9D8B-D052185D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334215"/>
            <a:ext cx="6908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85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DFB7-F2F2-8445-AAC0-F0DFDB82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Extracurriculars</a:t>
            </a:r>
            <a:r>
              <a:rPr lang="en-US" dirty="0"/>
              <a:t> </a:t>
            </a:r>
            <a:br>
              <a:rPr lang="en-US"/>
            </a:br>
            <a:r>
              <a:rPr lang="en-US"/>
              <a:t>Community-Building </a:t>
            </a:r>
            <a:r>
              <a:rPr lang="en-US" dirty="0"/>
              <a:t>and Science Advocacy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074-3BDF-BA48-A755-CDDA79EC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“Imagine if this type of work was a recognized part of your Ph.D.” </a:t>
            </a:r>
          </a:p>
          <a:p>
            <a:pPr marL="0" indent="0" algn="ctr">
              <a:buNone/>
            </a:pPr>
            <a:r>
              <a:rPr lang="mr-IN" sz="3500" dirty="0"/>
              <a:t>–</a:t>
            </a:r>
            <a:r>
              <a:rPr lang="en-US" sz="3500" dirty="0"/>
              <a:t> Dr. Sarah Vorpahl</a:t>
            </a:r>
            <a:endParaRPr lang="en-US" dirty="0"/>
          </a:p>
          <a:p>
            <a:r>
              <a:rPr lang="en-US" dirty="0"/>
              <a:t>Founder and President, Out in STEM at UW</a:t>
            </a:r>
          </a:p>
          <a:p>
            <a:r>
              <a:rPr lang="en-US" dirty="0"/>
              <a:t>Founder, Chemistry Department Mentorship Network</a:t>
            </a:r>
          </a:p>
          <a:p>
            <a:r>
              <a:rPr lang="en-US" dirty="0"/>
              <a:t>Organizer, Strengthening STEM through Diversity</a:t>
            </a:r>
          </a:p>
          <a:p>
            <a:r>
              <a:rPr lang="en-US" dirty="0"/>
              <a:t>Organizer, Strategies for Cultivating Inclusion in STEM</a:t>
            </a:r>
          </a:p>
          <a:p>
            <a:r>
              <a:rPr lang="en-US" dirty="0"/>
              <a:t>Clean Energy Institute Education and Training Fellow</a:t>
            </a:r>
          </a:p>
          <a:p>
            <a:r>
              <a:rPr lang="en-US" dirty="0"/>
              <a:t>Pacific Science Center Science Communication Fellow</a:t>
            </a:r>
          </a:p>
          <a:p>
            <a:r>
              <a:rPr lang="en-US" dirty="0"/>
              <a:t>Speaker, 2018 March for Science - Seattle</a:t>
            </a:r>
          </a:p>
          <a:p>
            <a:r>
              <a:rPr lang="en-US" dirty="0"/>
              <a:t>Husky 100, 2017 Cohort</a:t>
            </a:r>
          </a:p>
          <a:p>
            <a:r>
              <a:rPr lang="en-US" dirty="0"/>
              <a:t>Secretary, Women in Chemical Sciences (2015-2016)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C9E1-EC32-ED4E-8D5B-91C81016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13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721-6498-4541-A4D8-5168BB5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14BF-A32E-6B42-A328-C444BC15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Doctoral Committee</a:t>
            </a:r>
          </a:p>
          <a:p>
            <a:pPr lvl="1"/>
            <a:r>
              <a:rPr lang="en-US" dirty="0"/>
              <a:t>Prof. David </a:t>
            </a:r>
            <a:r>
              <a:rPr lang="en-US" dirty="0" err="1"/>
              <a:t>Masiello</a:t>
            </a:r>
            <a:endParaRPr lang="en-US" dirty="0"/>
          </a:p>
          <a:p>
            <a:pPr lvl="1"/>
            <a:r>
              <a:rPr lang="en-US" dirty="0"/>
              <a:t>Prof. David Ginger</a:t>
            </a:r>
          </a:p>
          <a:p>
            <a:pPr lvl="1"/>
            <a:r>
              <a:rPr lang="en-US" dirty="0"/>
              <a:t>Prof. Sarah Keller</a:t>
            </a:r>
          </a:p>
          <a:p>
            <a:pPr lvl="1"/>
            <a:r>
              <a:rPr lang="en-US" dirty="0"/>
              <a:t>Prof. Elizabeth 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8BE82-2120-1445-9A87-64AD1A5B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63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368424"/>
            <a:ext cx="6650567" cy="4987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03614" y="6488668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Masiello</a:t>
            </a:r>
            <a:r>
              <a:rPr lang="en-US" dirty="0"/>
              <a:t> group, March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984" y="704404"/>
            <a:ext cx="4770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Masiello</a:t>
            </a:r>
            <a:r>
              <a:rPr lang="en-US" sz="3200" dirty="0"/>
              <a:t> Group: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Prof. David </a:t>
            </a:r>
            <a:r>
              <a:rPr lang="en-US" sz="3200" dirty="0" err="1"/>
              <a:t>Masiello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Charles </a:t>
            </a:r>
            <a:r>
              <a:rPr lang="en-US" sz="3200" dirty="0" err="1"/>
              <a:t>Cherqui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Zhaoxia</a:t>
            </a:r>
            <a:r>
              <a:rPr lang="en-US" sz="3200" dirty="0"/>
              <a:t> Qian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Nicholas Bigelow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Niket</a:t>
            </a:r>
            <a:r>
              <a:rPr lang="en-US" sz="3200" dirty="0"/>
              <a:t> Thakkar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Steven </a:t>
            </a:r>
            <a:r>
              <a:rPr lang="en-US" sz="3200" dirty="0" err="1"/>
              <a:t>Quillin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Jacob </a:t>
            </a:r>
            <a:r>
              <a:rPr lang="en-US" sz="3200" dirty="0" err="1"/>
              <a:t>Busche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Harrison Goldwyn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Kevin Smith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Elliot </a:t>
            </a:r>
            <a:r>
              <a:rPr lang="en-US" sz="3200" dirty="0" err="1"/>
              <a:t>Beutler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Claire West</a:t>
            </a:r>
          </a:p>
        </p:txBody>
      </p:sp>
    </p:spTree>
    <p:extLst>
      <p:ext uri="{BB962C8B-B14F-4D97-AF65-F5344CB8AC3E}">
        <p14:creationId xmlns:p14="http://schemas.microsoft.com/office/powerpoint/2010/main" val="54516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cloaking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9498-BFFB-D34C-8399-CD63C101CA26}"/>
              </a:ext>
            </a:extLst>
          </p:cNvPr>
          <p:cNvSpPr txBox="1"/>
          <p:nvPr/>
        </p:nvSpPr>
        <p:spPr>
          <a:xfrm>
            <a:off x="4181061" y="6354247"/>
            <a:ext cx="38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Guild,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Wave Motion</a:t>
            </a:r>
            <a:r>
              <a:rPr lang="en-US" dirty="0"/>
              <a:t>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145F-EE80-BC41-B977-BFFB20E6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18" y="2779614"/>
            <a:ext cx="6629763" cy="3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ED-B906-E341-8894-490B28ED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CC5-D547-C341-81EA-ED4B925A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8840-97FF-BC44-9A39-F20B3F1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9BAA1-705E-D743-B6A1-098C92F3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3" y="2494142"/>
            <a:ext cx="2593551" cy="2547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5B3C9-5152-A54E-83FC-AB213574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35" y="2189520"/>
            <a:ext cx="2933700" cy="300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43BBB-B0E1-424D-905B-CB99DBF7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84" y="2494142"/>
            <a:ext cx="2895716" cy="272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55CF3-040D-2A4D-949B-C4F6D332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116" y="2811860"/>
            <a:ext cx="22225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0003B8-F103-504D-9BD9-CD9881EE476A}"/>
              </a:ext>
            </a:extLst>
          </p:cNvPr>
          <p:cNvSpPr txBox="1"/>
          <p:nvPr/>
        </p:nvSpPr>
        <p:spPr>
          <a:xfrm>
            <a:off x="838200" y="5473735"/>
            <a:ext cx="16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Sarah Griffin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0B761-C484-E946-A7FD-B764DEC37BCD}"/>
              </a:ext>
            </a:extLst>
          </p:cNvPr>
          <p:cNvSpPr txBox="1"/>
          <p:nvPr/>
        </p:nvSpPr>
        <p:spPr>
          <a:xfrm>
            <a:off x="3362632" y="5491777"/>
            <a:ext cx="18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Jon Camden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93E0C-48A6-A147-AF92-45212161CFB6}"/>
              </a:ext>
            </a:extLst>
          </p:cNvPr>
          <p:cNvSpPr txBox="1"/>
          <p:nvPr/>
        </p:nvSpPr>
        <p:spPr>
          <a:xfrm>
            <a:off x="6551043" y="5516347"/>
            <a:ext cx="189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Patrick </a:t>
            </a:r>
            <a:r>
              <a:rPr lang="en-US" dirty="0" err="1"/>
              <a:t>Straney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C80A0-2FB5-7742-A0E9-0F9548F9D137}"/>
              </a:ext>
            </a:extLst>
          </p:cNvPr>
          <p:cNvSpPr txBox="1"/>
          <p:nvPr/>
        </p:nvSpPr>
        <p:spPr>
          <a:xfrm>
            <a:off x="9478015" y="5513586"/>
            <a:ext cx="18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Jill Millstone</a:t>
            </a:r>
          </a:p>
        </p:txBody>
      </p:sp>
    </p:spTree>
    <p:extLst>
      <p:ext uri="{BB962C8B-B14F-4D97-AF65-F5344CB8AC3E}">
        <p14:creationId xmlns:p14="http://schemas.microsoft.com/office/powerpoint/2010/main" val="42013029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04270-7845-CE47-A730-40EC5F39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C98E2-A0EB-8242-AA38-9C5FDBFE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309420" cy="3982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AD95F-9366-ED41-B470-43EBE14E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574" y="0"/>
            <a:ext cx="3714285" cy="3714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9E70C-7EB0-0D4E-A53C-5235CCBC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319" y="3935303"/>
            <a:ext cx="4439540" cy="2922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0029A-42DB-BC40-8F32-E02D674BE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519" y="3219441"/>
            <a:ext cx="3797884" cy="3797884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BD2606ED-DE9C-AE40-9BBD-D9FB037C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6D2AF2-399A-0D42-912E-79789FC72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480" y="307303"/>
            <a:ext cx="2344994" cy="2344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E6D19-A561-E944-9786-7B55341C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6646" y="4188676"/>
            <a:ext cx="26162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28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CFE-B9FB-1F4B-A7F8-A0A87E8A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672D3-0617-8D43-A262-5ADFF7CD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6EDA-32C2-864F-B580-A324DB6A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7315"/>
          <a:stretch/>
        </p:blipFill>
        <p:spPr>
          <a:xfrm>
            <a:off x="3520225" y="1485900"/>
            <a:ext cx="5151549" cy="487045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843727-EC4F-3B43-A1A9-3FD9BA89D3DE}"/>
              </a:ext>
            </a:extLst>
          </p:cNvPr>
          <p:cNvSpPr/>
          <p:nvPr/>
        </p:nvSpPr>
        <p:spPr>
          <a:xfrm>
            <a:off x="6248400" y="2463800"/>
            <a:ext cx="1358900" cy="1358900"/>
          </a:xfrm>
          <a:prstGeom prst="donut">
            <a:avLst>
              <a:gd name="adj" fmla="val 7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89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3AAB-2672-A343-9E99-F7683BA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C00C-1CA8-B144-9954-5115A183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EXTRA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3ADC-7C90-BB47-B96E-B2B3DBE6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89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3600"/>
            <a:ext cx="307497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38400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2590800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1981200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33600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2590800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1981200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33600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438400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133600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438400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2590800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1981200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400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2590800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1981200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33600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438400"/>
            <a:ext cx="307497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2590800"/>
            <a:ext cx="307497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1981200"/>
            <a:ext cx="307497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33600"/>
            <a:ext cx="307497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38400"/>
            <a:ext cx="307497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133600"/>
            <a:ext cx="307497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438400"/>
            <a:ext cx="307497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2590800"/>
            <a:ext cx="307497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981200"/>
            <a:ext cx="307497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133600"/>
            <a:ext cx="307497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438400"/>
            <a:ext cx="307497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2590800"/>
            <a:ext cx="307497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981200"/>
            <a:ext cx="307497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133600"/>
            <a:ext cx="307497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438400"/>
            <a:ext cx="307497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676400"/>
            <a:ext cx="307497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524000"/>
            <a:ext cx="307497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676400"/>
            <a:ext cx="30749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1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A13E-E3D7-6644-A952-E993E7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1B23-FA37-ED4D-9EEE-9AAB15AD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144</a:t>
            </a:fld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19BF577D-C6E4-CF48-BF31-DBD198B91985}"/>
              </a:ext>
            </a:extLst>
          </p:cNvPr>
          <p:cNvSpPr/>
          <p:nvPr/>
        </p:nvSpPr>
        <p:spPr>
          <a:xfrm>
            <a:off x="3711037" y="4175233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6B47C9D-9882-054D-B38F-5F38A571971D}"/>
              </a:ext>
            </a:extLst>
          </p:cNvPr>
          <p:cNvSpPr/>
          <p:nvPr/>
        </p:nvSpPr>
        <p:spPr>
          <a:xfrm>
            <a:off x="6567185" y="4175232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E466241-9D55-6D4B-BD21-9F88E7C81A86}"/>
              </a:ext>
            </a:extLst>
          </p:cNvPr>
          <p:cNvSpPr/>
          <p:nvPr/>
        </p:nvSpPr>
        <p:spPr>
          <a:xfrm>
            <a:off x="3813838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18">
            <a:extLst>
              <a:ext uri="{FF2B5EF4-FFF2-40B4-BE49-F238E27FC236}">
                <a16:creationId xmlns:a16="http://schemas.microsoft.com/office/drawing/2014/main" id="{F514391E-A51E-184C-81AE-3728DC5CBB51}"/>
              </a:ext>
            </a:extLst>
          </p:cNvPr>
          <p:cNvSpPr/>
          <p:nvPr/>
        </p:nvSpPr>
        <p:spPr>
          <a:xfrm>
            <a:off x="4492663" y="4325216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DE05CC0-9697-F64E-9E7D-81279DEC6E00}"/>
              </a:ext>
            </a:extLst>
          </p:cNvPr>
          <p:cNvSpPr/>
          <p:nvPr/>
        </p:nvSpPr>
        <p:spPr>
          <a:xfrm>
            <a:off x="5295005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2D5746DD-5197-4A48-A6F2-269282391DC3}"/>
              </a:ext>
            </a:extLst>
          </p:cNvPr>
          <p:cNvSpPr/>
          <p:nvPr/>
        </p:nvSpPr>
        <p:spPr>
          <a:xfrm>
            <a:off x="6672167" y="5573381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475BEE2-0E87-754A-BF00-7055A8FC4122}"/>
              </a:ext>
            </a:extLst>
          </p:cNvPr>
          <p:cNvSpPr/>
          <p:nvPr/>
        </p:nvSpPr>
        <p:spPr>
          <a:xfrm>
            <a:off x="8178216" y="5582426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15E5A-4CB0-9B4C-87CC-420B22CBD933}"/>
              </a:ext>
            </a:extLst>
          </p:cNvPr>
          <p:cNvSpPr txBox="1"/>
          <p:nvPr/>
        </p:nvSpPr>
        <p:spPr>
          <a:xfrm>
            <a:off x="1663700" y="2984500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y-directed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2CA9-7234-3E4B-B959-F0031F4E8A7F}"/>
              </a:ext>
            </a:extLst>
          </p:cNvPr>
          <p:cNvSpPr txBox="1"/>
          <p:nvPr/>
        </p:nvSpPr>
        <p:spPr>
          <a:xfrm>
            <a:off x="9101098" y="307812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x-directed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A08EA2-CFFC-D14C-A523-7B5F399EFBE0}"/>
              </a:ext>
            </a:extLst>
          </p:cNvPr>
          <p:cNvGrpSpPr/>
          <p:nvPr/>
        </p:nvGrpSpPr>
        <p:grpSpPr>
          <a:xfrm>
            <a:off x="3874155" y="2044424"/>
            <a:ext cx="1695203" cy="1581718"/>
            <a:chOff x="4595455" y="2379026"/>
            <a:chExt cx="1118222" cy="104336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235300-80C9-CD43-8989-E4D2433E66E1}"/>
                </a:ext>
              </a:extLst>
            </p:cNvPr>
            <p:cNvSpPr/>
            <p:nvPr/>
          </p:nvSpPr>
          <p:spPr>
            <a:xfrm>
              <a:off x="4872094" y="2379026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073594-A86E-C148-BDD8-C8BC41995723}"/>
                </a:ext>
              </a:extLst>
            </p:cNvPr>
            <p:cNvSpPr/>
            <p:nvPr/>
          </p:nvSpPr>
          <p:spPr>
            <a:xfrm rot="1815831">
              <a:off x="4595455" y="286284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D6636A-A932-3D4A-9D88-D2694C3AD7F2}"/>
                </a:ext>
              </a:extLst>
            </p:cNvPr>
            <p:cNvSpPr/>
            <p:nvPr/>
          </p:nvSpPr>
          <p:spPr>
            <a:xfrm rot="19817032">
              <a:off x="5154566" y="2863278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93E7FB-23B5-A943-B928-BE63CE5A0AC2}"/>
                </a:ext>
              </a:extLst>
            </p:cNvPr>
            <p:cNvCxnSpPr/>
            <p:nvPr/>
          </p:nvCxnSpPr>
          <p:spPr>
            <a:xfrm flipV="1">
              <a:off x="5151650" y="2379026"/>
              <a:ext cx="0" cy="559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EF6D02-D92D-6247-845B-D42D20D856D3}"/>
                </a:ext>
              </a:extLst>
            </p:cNvPr>
            <p:cNvCxnSpPr/>
            <p:nvPr/>
          </p:nvCxnSpPr>
          <p:spPr>
            <a:xfrm rot="1815831" flipV="1">
              <a:off x="4875011" y="2862849"/>
              <a:ext cx="0" cy="559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ED06715-933E-5F42-B858-30592E7C5949}"/>
                </a:ext>
              </a:extLst>
            </p:cNvPr>
            <p:cNvCxnSpPr/>
            <p:nvPr/>
          </p:nvCxnSpPr>
          <p:spPr>
            <a:xfrm rot="19817032" flipV="1">
              <a:off x="5434122" y="2863278"/>
              <a:ext cx="0" cy="559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3626BB-C4D6-7646-A9CD-B54F135493BF}"/>
                </a:ext>
              </a:extLst>
            </p:cNvPr>
            <p:cNvSpPr/>
            <p:nvPr/>
          </p:nvSpPr>
          <p:spPr>
            <a:xfrm>
              <a:off x="4872094" y="2379026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941908C-032E-7149-B7B3-08DF8F221B94}"/>
                </a:ext>
              </a:extLst>
            </p:cNvPr>
            <p:cNvSpPr/>
            <p:nvPr/>
          </p:nvSpPr>
          <p:spPr>
            <a:xfrm rot="1815831">
              <a:off x="4595455" y="286284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08DA7DC-F07B-1C4F-8441-CBB97F7CFC29}"/>
                </a:ext>
              </a:extLst>
            </p:cNvPr>
            <p:cNvSpPr/>
            <p:nvPr/>
          </p:nvSpPr>
          <p:spPr>
            <a:xfrm rot="19817032">
              <a:off x="5154566" y="2863278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Up Arrow 59">
              <a:extLst>
                <a:ext uri="{FF2B5EF4-FFF2-40B4-BE49-F238E27FC236}">
                  <a16:creationId xmlns:a16="http://schemas.microsoft.com/office/drawing/2014/main" id="{D7086129-2844-2741-893E-95A5DAF1B0CB}"/>
                </a:ext>
              </a:extLst>
            </p:cNvPr>
            <p:cNvSpPr/>
            <p:nvPr/>
          </p:nvSpPr>
          <p:spPr>
            <a:xfrm>
              <a:off x="5026596" y="2413386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5BA8B0F7-4884-9244-BDA8-655EA0A462BB}"/>
                </a:ext>
              </a:extLst>
            </p:cNvPr>
            <p:cNvSpPr/>
            <p:nvPr/>
          </p:nvSpPr>
          <p:spPr>
            <a:xfrm rot="19820759">
              <a:off x="5311090" y="2897209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F4521101-89B2-614D-8242-4C32149EFEFD}"/>
                </a:ext>
              </a:extLst>
            </p:cNvPr>
            <p:cNvSpPr/>
            <p:nvPr/>
          </p:nvSpPr>
          <p:spPr>
            <a:xfrm rot="1818982">
              <a:off x="4739487" y="2897209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B1F850-7AB4-AC41-8AE7-7685F172815E}"/>
              </a:ext>
            </a:extLst>
          </p:cNvPr>
          <p:cNvGrpSpPr/>
          <p:nvPr/>
        </p:nvGrpSpPr>
        <p:grpSpPr>
          <a:xfrm>
            <a:off x="6711789" y="1962048"/>
            <a:ext cx="1754205" cy="1636771"/>
            <a:chOff x="6643717" y="2341167"/>
            <a:chExt cx="1118222" cy="104336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6A8EB35-7315-A843-967E-446517C44F25}"/>
                </a:ext>
              </a:extLst>
            </p:cNvPr>
            <p:cNvSpPr/>
            <p:nvPr/>
          </p:nvSpPr>
          <p:spPr>
            <a:xfrm>
              <a:off x="6920356" y="2341167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2E63C4-FF8C-5447-AECF-BA1F6AB75B00}"/>
                </a:ext>
              </a:extLst>
            </p:cNvPr>
            <p:cNvSpPr/>
            <p:nvPr/>
          </p:nvSpPr>
          <p:spPr>
            <a:xfrm rot="9019247">
              <a:off x="6643717" y="2824990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4710B6-230B-6C46-A8A3-8585136B784B}"/>
                </a:ext>
              </a:extLst>
            </p:cNvPr>
            <p:cNvSpPr/>
            <p:nvPr/>
          </p:nvSpPr>
          <p:spPr>
            <a:xfrm rot="12615382">
              <a:off x="7202828" y="282541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25B5B2A-435F-C044-896A-8FBF9119F130}"/>
                </a:ext>
              </a:extLst>
            </p:cNvPr>
            <p:cNvCxnSpPr/>
            <p:nvPr/>
          </p:nvCxnSpPr>
          <p:spPr>
            <a:xfrm rot="9019247">
              <a:off x="6643717" y="3104545"/>
              <a:ext cx="559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8366FE-1C8B-E149-97AC-0BE2FB378E4F}"/>
                </a:ext>
              </a:extLst>
            </p:cNvPr>
            <p:cNvCxnSpPr/>
            <p:nvPr/>
          </p:nvCxnSpPr>
          <p:spPr>
            <a:xfrm rot="12615382">
              <a:off x="7202828" y="3104975"/>
              <a:ext cx="559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90A9A2-022D-A349-A278-277F9505FFEE}"/>
                </a:ext>
              </a:extLst>
            </p:cNvPr>
            <p:cNvSpPr/>
            <p:nvPr/>
          </p:nvSpPr>
          <p:spPr>
            <a:xfrm>
              <a:off x="6920356" y="2341167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6720FD-BCB9-5045-80D6-802CD11D0E52}"/>
                </a:ext>
              </a:extLst>
            </p:cNvPr>
            <p:cNvSpPr/>
            <p:nvPr/>
          </p:nvSpPr>
          <p:spPr>
            <a:xfrm rot="9019247">
              <a:off x="6643717" y="2824990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AB0AF0-5220-9C46-B7AE-D66DA75FA3E5}"/>
                </a:ext>
              </a:extLst>
            </p:cNvPr>
            <p:cNvSpPr/>
            <p:nvPr/>
          </p:nvSpPr>
          <p:spPr>
            <a:xfrm rot="12615382">
              <a:off x="7202828" y="282541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3E810483-48C4-5149-9846-8A15872F820A}"/>
                </a:ext>
              </a:extLst>
            </p:cNvPr>
            <p:cNvSpPr/>
            <p:nvPr/>
          </p:nvSpPr>
          <p:spPr>
            <a:xfrm rot="18035196">
              <a:off x="7349420" y="2882434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Up Arrow 63">
              <a:extLst>
                <a:ext uri="{FF2B5EF4-FFF2-40B4-BE49-F238E27FC236}">
                  <a16:creationId xmlns:a16="http://schemas.microsoft.com/office/drawing/2014/main" id="{635F94BB-C29A-F643-91D3-2CA1328F6694}"/>
                </a:ext>
              </a:extLst>
            </p:cNvPr>
            <p:cNvSpPr/>
            <p:nvPr/>
          </p:nvSpPr>
          <p:spPr>
            <a:xfrm rot="14406271">
              <a:off x="6777817" y="2882434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9267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33034" r="83" b="34538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269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67759" r="83" b="-187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12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4" b="34498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66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b="789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72B0-B8F9-F14C-8644-38C1AEA2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00200"/>
            <a:ext cx="4317640" cy="475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6577-5DAF-084F-B67E-B006B3AADB86}"/>
              </a:ext>
            </a:extLst>
          </p:cNvPr>
          <p:cNvSpPr txBox="1"/>
          <p:nvPr/>
        </p:nvSpPr>
        <p:spPr>
          <a:xfrm>
            <a:off x="2570313" y="6491287"/>
            <a:ext cx="479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Ruivo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Journal of Cultural Heritage</a:t>
            </a:r>
            <a:r>
              <a:rPr lang="en-US" dirty="0"/>
              <a:t>. 2008.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E2E73-C3EC-7C46-A051-DB569BFE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473324"/>
            <a:ext cx="4030035" cy="3009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B0BF-8A7E-E54E-8F06-D90BC92135E2}"/>
              </a:ext>
            </a:extLst>
          </p:cNvPr>
          <p:cNvSpPr txBox="1"/>
          <p:nvPr/>
        </p:nvSpPr>
        <p:spPr>
          <a:xfrm>
            <a:off x="7847442" y="6495018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Duncan, K. A.,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Chem. Ed.</a:t>
            </a:r>
            <a:r>
              <a:rPr lang="en-US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9015870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know the </a:t>
            </a:r>
            <a:r>
              <a:rPr lang="en-US" dirty="0" err="1"/>
              <a:t>quasistatic</a:t>
            </a:r>
            <a:r>
              <a:rPr lang="en-US" dirty="0"/>
              <a:t> model doesn’t work at large sizes: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069"/>
            <a:ext cx="10058400" cy="42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72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model predicts multiple spectral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2" y="1690688"/>
            <a:ext cx="5770155" cy="4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61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spacing calculations are due largely to the exponential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72"/>
            <a:ext cx="10058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406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tunable variable: </a:t>
            </a:r>
            <a:r>
              <a:rPr lang="en-US" dirty="0" err="1"/>
              <a:t>interparticle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3" y="2282071"/>
            <a:ext cx="2524594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60550"/>
            <a:ext cx="30353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042" y="497205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 </a:t>
            </a:r>
            <a:r>
              <a:rPr lang="en-US" dirty="0"/>
              <a:t>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20" y="4972050"/>
            <a:ext cx="32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Tan, S.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Nanotech.</a:t>
            </a:r>
            <a:r>
              <a:rPr lang="en-US" dirty="0"/>
              <a:t>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0204" y="4972050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Qian,Z</a:t>
            </a:r>
            <a:r>
              <a:rPr lang="en-US" dirty="0"/>
              <a:t>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</a:t>
            </a:r>
            <a:r>
              <a:rPr lang="en-US" dirty="0"/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282071"/>
            <a:ext cx="4940300" cy="20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68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2-mer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175422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3044" r="49946" b="92045"/>
          <a:stretch/>
        </p:blipFill>
        <p:spPr>
          <a:xfrm>
            <a:off x="6477000" y="3063858"/>
            <a:ext cx="6123764" cy="163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543300" y="2413000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38900" y="3500428"/>
            <a:ext cx="5753100" cy="779472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3250" y="2441971"/>
            <a:ext cx="6508750" cy="105845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43300" y="2768600"/>
            <a:ext cx="2895600" cy="15113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5750" y="43296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Tiny splitting! (&lt; .01 eV)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63513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" b="68333"/>
          <a:stretch/>
        </p:blipFill>
        <p:spPr>
          <a:xfrm>
            <a:off x="838200" y="1935163"/>
            <a:ext cx="10020300" cy="4176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6207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7100" y="2480856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25031" y="2615202"/>
            <a:ext cx="5842001" cy="991197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67032" y="2480856"/>
            <a:ext cx="2380067" cy="13434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67032" y="2836456"/>
            <a:ext cx="2380067" cy="76994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5" t="4137" r="1413" b="91605"/>
          <a:stretch/>
        </p:blipFill>
        <p:spPr>
          <a:xfrm>
            <a:off x="373468" y="2463191"/>
            <a:ext cx="5793565" cy="1506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0550" y="364642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splitting! (.01 - .1 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1" y="5970984"/>
            <a:ext cx="6922438" cy="77073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8696640" y="6024700"/>
            <a:ext cx="982937" cy="5197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500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Length Scales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914"/>
            <a:ext cx="10515600" cy="4025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5" y="4878644"/>
            <a:ext cx="2099544" cy="661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269044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573844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726244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116644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269044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573844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726244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116644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269044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573844"/>
            <a:ext cx="307497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613657" y="4421444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8457" y="3108960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8839" y="3108959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34916671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026" cy="4351338"/>
          </a:xfrm>
        </p:spPr>
        <p:txBody>
          <a:bodyPr/>
          <a:lstStyle/>
          <a:p>
            <a:r>
              <a:rPr lang="en-US" dirty="0"/>
              <a:t>Magnetic </a:t>
            </a:r>
            <a:r>
              <a:rPr lang="en-US" dirty="0" err="1"/>
              <a:t>plasmons</a:t>
            </a:r>
            <a:r>
              <a:rPr lang="en-US" dirty="0"/>
              <a:t> exhibit tunable spectral ordering</a:t>
            </a:r>
          </a:p>
          <a:p>
            <a:r>
              <a:rPr lang="en-US" dirty="0"/>
              <a:t>This effect is more pronounced for oligomers with larger constituent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67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present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J. P. Camden, and D. J. </a:t>
            </a:r>
            <a:r>
              <a:rPr lang="en-US" dirty="0" err="1"/>
              <a:t>Masiello</a:t>
            </a:r>
            <a:r>
              <a:rPr lang="en-US" dirty="0"/>
              <a:t>. “Imaging Plasmon Hybridization in Metal Nanoparticle Aggregates Using Electron Energy-Loss Spectroscopy.” </a:t>
            </a:r>
            <a:r>
              <a:rPr lang="en-US" i="1" dirty="0"/>
              <a:t>J. Phys. Chem. C</a:t>
            </a:r>
            <a:r>
              <a:rPr lang="en-US" dirty="0"/>
              <a:t>, 2016.</a:t>
            </a:r>
          </a:p>
          <a:p>
            <a:r>
              <a:rPr lang="en-US" dirty="0"/>
              <a:t>S. Griffin,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P. J. </a:t>
            </a:r>
            <a:r>
              <a:rPr lang="en-US" dirty="0" err="1"/>
              <a:t>Straney</a:t>
            </a:r>
            <a:r>
              <a:rPr lang="en-US" dirty="0"/>
              <a:t>, J. E. Millstone, D. J. </a:t>
            </a:r>
            <a:r>
              <a:rPr lang="en-US" dirty="0" err="1"/>
              <a:t>Masiello</a:t>
            </a:r>
            <a:r>
              <a:rPr lang="en-US" dirty="0"/>
              <a:t>, and J. P. Camden. “Imaging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Spectroscopy.” </a:t>
            </a:r>
            <a:r>
              <a:rPr lang="en-US" i="1" dirty="0"/>
              <a:t>J. Phys. Chem. Lett.,</a:t>
            </a:r>
            <a:r>
              <a:rPr lang="en-US" dirty="0"/>
              <a:t> 2016.</a:t>
            </a:r>
          </a:p>
          <a:p>
            <a:r>
              <a:rPr lang="en-US" dirty="0"/>
              <a:t>C. </a:t>
            </a:r>
            <a:r>
              <a:rPr lang="en-US" dirty="0" err="1"/>
              <a:t>Cherqui</a:t>
            </a:r>
            <a:r>
              <a:rPr lang="en-US" dirty="0"/>
              <a:t>, Y. Wu, G. Li, S. C. </a:t>
            </a:r>
            <a:r>
              <a:rPr lang="en-US" dirty="0" err="1"/>
              <a:t>Quillin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N. Thakkar, C. West,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P. D. Rack, J. P. Camden, and D. J. </a:t>
            </a:r>
            <a:r>
              <a:rPr lang="en-US" dirty="0" err="1"/>
              <a:t>Masiello</a:t>
            </a:r>
            <a:r>
              <a:rPr lang="en-US" dirty="0"/>
              <a:t>. “STEM/EELS Imaging of Magnetic Hybridization in Symmetric and Symmetry-Broken Plasmon Oligomer Dimers and All-Magnetic </a:t>
            </a:r>
            <a:r>
              <a:rPr lang="en-US" dirty="0" err="1"/>
              <a:t>Fano</a:t>
            </a:r>
            <a:r>
              <a:rPr lang="en-US" dirty="0"/>
              <a:t> Interference.” </a:t>
            </a:r>
            <a:r>
              <a:rPr lang="en-US" i="1" dirty="0"/>
              <a:t>Nano Lett.</a:t>
            </a:r>
            <a:r>
              <a:rPr lang="en-US" dirty="0"/>
              <a:t> 2016.</a:t>
            </a:r>
          </a:p>
          <a:p>
            <a:r>
              <a:rPr lang="en-US" dirty="0"/>
              <a:t>N. Thakkar,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“Quantum Plasmon Resonances in Active Environments.” </a:t>
            </a:r>
            <a:r>
              <a:rPr lang="en-US" i="1" dirty="0"/>
              <a:t>Phys. Rev. B</a:t>
            </a:r>
            <a:r>
              <a:rPr lang="en-US" dirty="0"/>
              <a:t> 2018.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“Magnetic Effects in Metal Nanoparticle Arrays.” </a:t>
            </a:r>
            <a:r>
              <a:rPr lang="en-US" i="1" dirty="0"/>
              <a:t>ACS Photonics</a:t>
            </a:r>
            <a:r>
              <a:rPr lang="en-US" dirty="0"/>
              <a:t>, Just Accepted.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A. West, J. A. </a:t>
            </a:r>
            <a:r>
              <a:rPr lang="en-US" dirty="0" err="1"/>
              <a:t>Busche</a:t>
            </a:r>
            <a:r>
              <a:rPr lang="en-US" dirty="0"/>
              <a:t>, P. D. Rack, G. </a:t>
            </a:r>
            <a:r>
              <a:rPr lang="en-US" dirty="0" err="1"/>
              <a:t>Duscher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“Stimulated Electron Energy-Loss Spectroscopy.” </a:t>
            </a:r>
            <a:r>
              <a:rPr lang="en-US" i="1" dirty="0"/>
              <a:t>In preparation</a:t>
            </a:r>
            <a:r>
              <a:rPr lang="en-US" dirty="0"/>
              <a:t>, 2018.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</a:t>
            </a:fld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903515" y="2508068"/>
            <a:ext cx="10709366" cy="875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899159" y="4794069"/>
            <a:ext cx="10709366" cy="666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886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40455618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90191" y="2385391"/>
            <a:ext cx="0" cy="3723861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57126" y="5415199"/>
            <a:ext cx="379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Retardation effects become important for this array when it is around ¼ </a:t>
            </a:r>
            <a:r>
              <a:rPr lang="en-US"/>
              <a:t>the wavelength of light!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8133284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8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29364748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  <p:pic>
        <p:nvPicPr>
          <p:cNvPr id="28" name="Picture 27" descr="lightarrow.pdf">
            <a:extLst>
              <a:ext uri="{FF2B5EF4-FFF2-40B4-BE49-F238E27FC236}">
                <a16:creationId xmlns:a16="http://schemas.microsoft.com/office/drawing/2014/main" id="{D73815EF-4AEA-E64B-91EC-C46CC9519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0815">
            <a:off x="5313692" y="1063500"/>
            <a:ext cx="2098644" cy="29698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2A29EF-7F31-B84D-ACFA-9FF2EF6F9C54}"/>
              </a:ext>
            </a:extLst>
          </p:cNvPr>
          <p:cNvSpPr txBox="1"/>
          <p:nvPr/>
        </p:nvSpPr>
        <p:spPr>
          <a:xfrm>
            <a:off x="7203266" y="1184533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39014377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</p:spTree>
    <p:extLst>
      <p:ext uri="{BB962C8B-B14F-4D97-AF65-F5344CB8AC3E}">
        <p14:creationId xmlns:p14="http://schemas.microsoft.com/office/powerpoint/2010/main" val="26635361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8A7C1CAB-4FFD-C94A-832C-B7EA2F85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8937">
            <a:off x="2782204" y="1483175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959EC-9E93-E74E-980E-C45E37FFB81A}"/>
              </a:ext>
            </a:extLst>
          </p:cNvPr>
          <p:cNvSpPr txBox="1"/>
          <p:nvPr/>
        </p:nvSpPr>
        <p:spPr>
          <a:xfrm>
            <a:off x="1601379" y="3233584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Cathodoluminescence</a:t>
            </a:r>
          </a:p>
        </p:txBody>
      </p:sp>
    </p:spTree>
    <p:extLst>
      <p:ext uri="{BB962C8B-B14F-4D97-AF65-F5344CB8AC3E}">
        <p14:creationId xmlns:p14="http://schemas.microsoft.com/office/powerpoint/2010/main" val="3177261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>
            <a:off x="6425018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4704498" y="1495976"/>
            <a:ext cx="21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Electron energy-gain</a:t>
            </a:r>
          </a:p>
          <a:p>
            <a:pPr algn="ctr"/>
            <a:r>
              <a:rPr lang="en-US" dirty="0"/>
              <a:t> spectroscopy</a:t>
            </a:r>
          </a:p>
        </p:txBody>
      </p:sp>
    </p:spTree>
    <p:extLst>
      <p:ext uri="{BB962C8B-B14F-4D97-AF65-F5344CB8AC3E}">
        <p14:creationId xmlns:p14="http://schemas.microsoft.com/office/powerpoint/2010/main" val="4288626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Stimulated EELS</a:t>
            </a:r>
          </a:p>
        </p:txBody>
      </p:sp>
    </p:spTree>
    <p:extLst>
      <p:ext uri="{BB962C8B-B14F-4D97-AF65-F5344CB8AC3E}">
        <p14:creationId xmlns:p14="http://schemas.microsoft.com/office/powerpoint/2010/main" val="14340759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trike="sngStrike" dirty="0"/>
              <a:t>Stimulated</a:t>
            </a:r>
            <a:r>
              <a:rPr lang="en-US" dirty="0"/>
              <a:t> EELS</a:t>
            </a:r>
          </a:p>
        </p:txBody>
      </p:sp>
    </p:spTree>
    <p:extLst>
      <p:ext uri="{BB962C8B-B14F-4D97-AF65-F5344CB8AC3E}">
        <p14:creationId xmlns:p14="http://schemas.microsoft.com/office/powerpoint/2010/main" val="314184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4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35997-ED9C-F44F-83D7-77D38A6A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100"/>
            <a:ext cx="12192000" cy="13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8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36792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3980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B2D9-4D18-7E44-926F-9011210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23661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867401" y="2914650"/>
            <a:ext cx="690562" cy="1014414"/>
          </a:xfrm>
          <a:prstGeom prst="frame">
            <a:avLst>
              <a:gd name="adj1" fmla="val 66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119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1504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2407" y="258764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938818">
            <a:off x="8037476" y="-1251853"/>
            <a:ext cx="357187" cy="675933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7434830">
            <a:off x="8085921" y="1376246"/>
            <a:ext cx="357187" cy="6672381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8462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684146" y="4775711"/>
            <a:ext cx="209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depth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78462" y="1524000"/>
            <a:ext cx="10365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3924" y="9666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10s of nm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0587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431801" y="2933700"/>
            <a:ext cx="1127759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22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72026" y="5334000"/>
            <a:ext cx="27003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358" y="5495836"/>
            <a:ext cx="17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10s of nm</a:t>
            </a:r>
          </a:p>
          <a:p>
            <a:pPr algn="ctr"/>
            <a:r>
              <a:rPr lang="en-US" dirty="0"/>
              <a:t>(Approximately the same size as the skin depth!)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4867" y="2164819"/>
            <a:ext cx="246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100s of </a:t>
            </a:r>
            <a:r>
              <a:rPr lang="en-US"/>
              <a:t>nm </a:t>
            </a:r>
          </a:p>
          <a:p>
            <a:pPr algn="ctr"/>
            <a:r>
              <a:rPr lang="en-US" dirty="0"/>
              <a:t>(one half-wavelength)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23DFE-72AD-1640-9A99-425B546BE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23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71462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555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AE5177-38CD-5F45-9FB4-A3ABAE558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24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59714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780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2" name="Cross 1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Minus 2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inus 2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7222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25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9" name="Cross 3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inus 4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inus 4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616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26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6" name="Cross 3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27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5" name="Cross 34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inus 39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28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5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29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09289" y="2670275"/>
            <a:ext cx="3515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</a:t>
            </a:r>
            <a:r>
              <a:rPr lang="en-US" sz="3200" dirty="0" err="1"/>
              <a:t>plasmon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30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31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</p:spTree>
    <p:extLst>
      <p:ext uri="{BB962C8B-B14F-4D97-AF65-F5344CB8AC3E}">
        <p14:creationId xmlns:p14="http://schemas.microsoft.com/office/powerpoint/2010/main" val="155659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32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86E4B6-3416-3C45-8C6D-DD0F6651D62C}"/>
              </a:ext>
            </a:extLst>
          </p:cNvPr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1C93427-1C25-3A40-AF76-CC2B0FC5580A}"/>
              </a:ext>
            </a:extLst>
          </p:cNvPr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5AA662D-D6A6-D54F-AB21-1F4AC9D148E4}"/>
              </a:ext>
            </a:extLst>
          </p:cNvPr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D2AC2F8-778B-0D4C-A613-72D50455E759}"/>
              </a:ext>
            </a:extLst>
          </p:cNvPr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6523297-8625-0A45-9129-B101CE6726C2}"/>
              </a:ext>
            </a:extLst>
          </p:cNvPr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1AE8367-ACC3-2348-B290-540FD642EC9A}"/>
              </a:ext>
            </a:extLst>
          </p:cNvPr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00CABE-7C6B-FB40-BF18-F1A19DE6EEE8}"/>
              </a:ext>
            </a:extLst>
          </p:cNvPr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20ADF-D0EE-0940-8BFF-7A76684EE1F2}"/>
              </a:ext>
            </a:extLst>
          </p:cNvPr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BAD4B1-E601-0242-B026-C84FD910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</p:spTree>
    <p:extLst>
      <p:ext uri="{BB962C8B-B14F-4D97-AF65-F5344CB8AC3E}">
        <p14:creationId xmlns:p14="http://schemas.microsoft.com/office/powerpoint/2010/main" val="288215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33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C6077F7-F7F4-2647-8A30-C4BED0050220}"/>
              </a:ext>
            </a:extLst>
          </p:cNvPr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6983BA2-7385-5F4F-A591-5C918367C10A}"/>
              </a:ext>
            </a:extLst>
          </p:cNvPr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00E2A1-C2F0-4F49-A288-4D0C3FEE6181}"/>
              </a:ext>
            </a:extLst>
          </p:cNvPr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FD98E2E-996D-DE4C-9EB3-8E00F71DAE14}"/>
              </a:ext>
            </a:extLst>
          </p:cNvPr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0C19171-4C70-354E-AF08-7E7E26768063}"/>
              </a:ext>
            </a:extLst>
          </p:cNvPr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0BFB586-FE51-6A4A-A2B3-1B0D502841C6}"/>
              </a:ext>
            </a:extLst>
          </p:cNvPr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C35E08-6C79-1F44-BD2F-D6C8531C9453}"/>
              </a:ext>
            </a:extLst>
          </p:cNvPr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55C7633-724F-2740-AE95-9A2B491C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DD74ADE-DEBA-0D4F-B075-1BA41E45C04A}"/>
              </a:ext>
            </a:extLst>
          </p:cNvPr>
          <p:cNvCxnSpPr/>
          <p:nvPr/>
        </p:nvCxnSpPr>
        <p:spPr>
          <a:xfrm rot="10800000">
            <a:off x="2967041" y="896281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52672F-ABA9-1742-AB98-3DDCE62EA8AC}"/>
              </a:ext>
            </a:extLst>
          </p:cNvPr>
          <p:cNvSpPr txBox="1"/>
          <p:nvPr/>
        </p:nvSpPr>
        <p:spPr>
          <a:xfrm>
            <a:off x="378589" y="733092"/>
            <a:ext cx="259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“hot electron” generation</a:t>
            </a:r>
          </a:p>
        </p:txBody>
      </p:sp>
    </p:spTree>
    <p:extLst>
      <p:ext uri="{BB962C8B-B14F-4D97-AF65-F5344CB8AC3E}">
        <p14:creationId xmlns:p14="http://schemas.microsoft.com/office/powerpoint/2010/main" val="1635331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34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8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35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5FB7F-2BAA-FA4E-82A4-6657312C062C}"/>
              </a:ext>
            </a:extLst>
          </p:cNvPr>
          <p:cNvSpPr/>
          <p:nvPr/>
        </p:nvSpPr>
        <p:spPr>
          <a:xfrm>
            <a:off x="3702050" y="5724525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D2C38-801C-8640-BE8F-0ED8F2A04A31}"/>
              </a:ext>
            </a:extLst>
          </p:cNvPr>
          <p:cNvCxnSpPr>
            <a:cxnSpLocks/>
          </p:cNvCxnSpPr>
          <p:nvPr/>
        </p:nvCxnSpPr>
        <p:spPr>
          <a:xfrm>
            <a:off x="3937000" y="6207125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74E76-5744-2E48-BCBC-C5E878117280}"/>
              </a:ext>
            </a:extLst>
          </p:cNvPr>
          <p:cNvCxnSpPr>
            <a:cxnSpLocks/>
          </p:cNvCxnSpPr>
          <p:nvPr/>
        </p:nvCxnSpPr>
        <p:spPr>
          <a:xfrm>
            <a:off x="39497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C5A45-956E-B648-9BCC-00B577CD3F0D}"/>
              </a:ext>
            </a:extLst>
          </p:cNvPr>
          <p:cNvCxnSpPr>
            <a:cxnSpLocks/>
          </p:cNvCxnSpPr>
          <p:nvPr/>
        </p:nvCxnSpPr>
        <p:spPr>
          <a:xfrm flipH="1">
            <a:off x="37211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0EC8D7-929A-BF41-AB4D-02064175989A}"/>
              </a:ext>
            </a:extLst>
          </p:cNvPr>
          <p:cNvCxnSpPr>
            <a:cxnSpLocks/>
          </p:cNvCxnSpPr>
          <p:nvPr/>
        </p:nvCxnSpPr>
        <p:spPr>
          <a:xfrm flipV="1">
            <a:off x="39497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99C79A-1045-6043-81E6-132872AC06FE}"/>
              </a:ext>
            </a:extLst>
          </p:cNvPr>
          <p:cNvCxnSpPr>
            <a:cxnSpLocks/>
          </p:cNvCxnSpPr>
          <p:nvPr/>
        </p:nvCxnSpPr>
        <p:spPr>
          <a:xfrm flipH="1" flipV="1">
            <a:off x="37211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>
            <a:off x="4603749" y="57489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>
            <a:off x="4838699" y="62315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>
            <a:off x="48513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>
            <a:off x="46227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flipV="1">
            <a:off x="48513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flipH="1" flipV="1">
            <a:off x="46227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528CA4-ADDA-BB40-89CC-D78BD4415614}"/>
              </a:ext>
            </a:extLst>
          </p:cNvPr>
          <p:cNvSpPr/>
          <p:nvPr/>
        </p:nvSpPr>
        <p:spPr>
          <a:xfrm>
            <a:off x="5761838" y="57362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6D5EC-CE07-7D4B-B752-D87D0500A31C}"/>
              </a:ext>
            </a:extLst>
          </p:cNvPr>
          <p:cNvCxnSpPr>
            <a:cxnSpLocks/>
          </p:cNvCxnSpPr>
          <p:nvPr/>
        </p:nvCxnSpPr>
        <p:spPr>
          <a:xfrm>
            <a:off x="5996788" y="62188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8A4C-F99E-5F4B-A3EA-DE4613278989}"/>
              </a:ext>
            </a:extLst>
          </p:cNvPr>
          <p:cNvCxnSpPr>
            <a:cxnSpLocks/>
          </p:cNvCxnSpPr>
          <p:nvPr/>
        </p:nvCxnSpPr>
        <p:spPr>
          <a:xfrm>
            <a:off x="60094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4362A-97EA-F94C-939B-BAE7E8AD815E}"/>
              </a:ext>
            </a:extLst>
          </p:cNvPr>
          <p:cNvCxnSpPr>
            <a:cxnSpLocks/>
          </p:cNvCxnSpPr>
          <p:nvPr/>
        </p:nvCxnSpPr>
        <p:spPr>
          <a:xfrm flipH="1">
            <a:off x="57808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188105-8DD3-8D4D-8A5E-E0FD9592EC28}"/>
              </a:ext>
            </a:extLst>
          </p:cNvPr>
          <p:cNvCxnSpPr>
            <a:cxnSpLocks/>
          </p:cNvCxnSpPr>
          <p:nvPr/>
        </p:nvCxnSpPr>
        <p:spPr>
          <a:xfrm flipV="1">
            <a:off x="60094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E49C6-0BBD-C843-9EB3-C0F3EE3AA5DF}"/>
              </a:ext>
            </a:extLst>
          </p:cNvPr>
          <p:cNvCxnSpPr>
            <a:cxnSpLocks/>
          </p:cNvCxnSpPr>
          <p:nvPr/>
        </p:nvCxnSpPr>
        <p:spPr>
          <a:xfrm flipH="1" flipV="1">
            <a:off x="57808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9111174-3149-D14E-959F-0AF62544E23E}"/>
              </a:ext>
            </a:extLst>
          </p:cNvPr>
          <p:cNvSpPr/>
          <p:nvPr/>
        </p:nvSpPr>
        <p:spPr>
          <a:xfrm>
            <a:off x="6919927" y="57235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EEB1AD-C150-F249-AF1E-2C61CBE32FB3}"/>
              </a:ext>
            </a:extLst>
          </p:cNvPr>
          <p:cNvCxnSpPr>
            <a:cxnSpLocks/>
          </p:cNvCxnSpPr>
          <p:nvPr/>
        </p:nvCxnSpPr>
        <p:spPr>
          <a:xfrm>
            <a:off x="7154877" y="62061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C28DFF-831E-034F-BBB4-49A1A99C5A39}"/>
              </a:ext>
            </a:extLst>
          </p:cNvPr>
          <p:cNvCxnSpPr>
            <a:cxnSpLocks/>
          </p:cNvCxnSpPr>
          <p:nvPr/>
        </p:nvCxnSpPr>
        <p:spPr>
          <a:xfrm>
            <a:off x="71675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AA6836-85C3-1C4A-984B-4DADBBF54E9E}"/>
              </a:ext>
            </a:extLst>
          </p:cNvPr>
          <p:cNvCxnSpPr>
            <a:cxnSpLocks/>
          </p:cNvCxnSpPr>
          <p:nvPr/>
        </p:nvCxnSpPr>
        <p:spPr>
          <a:xfrm flipH="1">
            <a:off x="69389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65D6AB-0944-2244-AD3A-BE54B5D2A7CF}"/>
              </a:ext>
            </a:extLst>
          </p:cNvPr>
          <p:cNvCxnSpPr>
            <a:cxnSpLocks/>
          </p:cNvCxnSpPr>
          <p:nvPr/>
        </p:nvCxnSpPr>
        <p:spPr>
          <a:xfrm flipV="1">
            <a:off x="71675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24D222-DCDB-3941-9766-89307628C63D}"/>
              </a:ext>
            </a:extLst>
          </p:cNvPr>
          <p:cNvCxnSpPr>
            <a:cxnSpLocks/>
          </p:cNvCxnSpPr>
          <p:nvPr/>
        </p:nvCxnSpPr>
        <p:spPr>
          <a:xfrm flipH="1" flipV="1">
            <a:off x="69389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0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36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5196685" y="3456781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5808128" y="3985054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109817" y="3133668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5265733" y="2550449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15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37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EA6D98-1FE3-CE47-8069-038BEC81226F}"/>
              </a:ext>
            </a:extLst>
          </p:cNvPr>
          <p:cNvSpPr/>
          <p:nvPr/>
        </p:nvSpPr>
        <p:spPr>
          <a:xfrm>
            <a:off x="5925438" y="3493099"/>
            <a:ext cx="3581401" cy="1445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38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66333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2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</p:spTree>
    <p:extLst>
      <p:ext uri="{BB962C8B-B14F-4D97-AF65-F5344CB8AC3E}">
        <p14:creationId xmlns:p14="http://schemas.microsoft.com/office/powerpoint/2010/main" val="1633207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39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882B123C-00D2-0645-B3AD-3729BC15301C}"/>
              </a:ext>
            </a:extLst>
          </p:cNvPr>
          <p:cNvSpPr/>
          <p:nvPr/>
        </p:nvSpPr>
        <p:spPr>
          <a:xfrm rot="10800000">
            <a:off x="6893713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47E90DE-99D4-4A42-80CE-CE8790CC9AF0}"/>
              </a:ext>
            </a:extLst>
          </p:cNvPr>
          <p:cNvSpPr/>
          <p:nvPr/>
        </p:nvSpPr>
        <p:spPr>
          <a:xfrm rot="10800000" flipV="1">
            <a:off x="6887363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48F59483-23F8-D640-B5A3-EEE6ECD37017}"/>
              </a:ext>
            </a:extLst>
          </p:cNvPr>
          <p:cNvSpPr/>
          <p:nvPr/>
        </p:nvSpPr>
        <p:spPr>
          <a:xfrm rot="10800000">
            <a:off x="4393069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2B69D19-B9B9-C446-8442-578660BD7D30}"/>
              </a:ext>
            </a:extLst>
          </p:cNvPr>
          <p:cNvSpPr/>
          <p:nvPr/>
        </p:nvSpPr>
        <p:spPr>
          <a:xfrm rot="10800000" flipV="1">
            <a:off x="4386719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58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40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 rot="4259504">
            <a:off x="6935052" y="3745204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 rot="4259504">
            <a:off x="6756803" y="3915002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 flipH="1">
            <a:off x="6491822" y="4206914"/>
            <a:ext cx="69493" cy="26510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 flipV="1">
            <a:off x="4658514" y="3157344"/>
            <a:ext cx="1900734" cy="104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rot="4259504" flipV="1">
            <a:off x="6765557" y="4101509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rot="4259504" flipH="1" flipV="1">
            <a:off x="6691101" y="3885374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479DF5-5C34-B249-8EC6-90AF2A9D1B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8183" y="6538913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D3875D2-48E2-9D49-B6E6-683068488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186" y="634444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22441F4-7134-B54F-B634-D73CEDC473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4189" y="614997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2E71640-F0BC-DA42-97F6-407126658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8355" y="663019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41C10A0-6047-6B46-86B1-DDE7844F1F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7748" y="639008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01EDBB4-1CC8-464C-A5C7-57F6A1C6B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41" y="6149976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19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41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866239" y="2117618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85F8A61-324F-CC42-A1EB-96FB6F270661}"/>
              </a:ext>
            </a:extLst>
          </p:cNvPr>
          <p:cNvCxnSpPr/>
          <p:nvPr/>
        </p:nvCxnSpPr>
        <p:spPr>
          <a:xfrm rot="10800000">
            <a:off x="1842552" y="2676337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7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 </a:t>
            </a:r>
            <a:r>
              <a:rPr lang="en-US" dirty="0">
                <a:sym typeface="Wingdings" pitchFamily="2" charset="2"/>
              </a:rPr>
              <a:t> spring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42</a:t>
            </a:fld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26" name="Cross 2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inus 3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3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inus 3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inus 3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30450-E8CF-844A-8165-A0BA1276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886" y="4198962"/>
            <a:ext cx="6181575" cy="1514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3B7C2-EB97-7744-BA44-F6D365171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7" y="4408454"/>
            <a:ext cx="2928439" cy="75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DF9E0-4CB1-C443-8B65-EC0C3BF2E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977" y="2577134"/>
            <a:ext cx="2787392" cy="564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B3527D-A0C0-0A49-817A-D2163EA59AC4}"/>
              </a:ext>
            </a:extLst>
          </p:cNvPr>
          <p:cNvSpPr/>
          <p:nvPr/>
        </p:nvSpPr>
        <p:spPr>
          <a:xfrm>
            <a:off x="4055806" y="4660490"/>
            <a:ext cx="1032388" cy="796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5BD61FE-2E4B-2C4E-82A9-524EA93772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82" t="-6835" r="41186" b="-7791"/>
          <a:stretch/>
        </p:blipFill>
        <p:spPr>
          <a:xfrm>
            <a:off x="4616246" y="4632697"/>
            <a:ext cx="471948" cy="6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0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4E7-9855-4F4A-8387-D13E7E9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Frequency-Dependent Polarizability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561-623D-2140-806D-C38E48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282653"/>
            <a:ext cx="27051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5D3651-99E3-074A-9341-31C8CC0C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5006805"/>
            <a:ext cx="10617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6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44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2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45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7B49E460-9D36-8345-A0E5-423D4CBB4E0B}"/>
              </a:ext>
            </a:extLst>
          </p:cNvPr>
          <p:cNvSpPr/>
          <p:nvPr/>
        </p:nvSpPr>
        <p:spPr>
          <a:xfrm>
            <a:off x="7772400" y="5338917"/>
            <a:ext cx="4419600" cy="11503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2ECEE0-9780-564D-9881-FBADAD546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155" y="1300620"/>
            <a:ext cx="5640048" cy="36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96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46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A1F01DE4-B8ED-F043-869B-D9E6EC2A2947}"/>
              </a:ext>
            </a:extLst>
          </p:cNvPr>
          <p:cNvSpPr/>
          <p:nvPr/>
        </p:nvSpPr>
        <p:spPr>
          <a:xfrm>
            <a:off x="6179574" y="5338916"/>
            <a:ext cx="1976284" cy="11798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ABBA16-8F8D-4C48-AD0C-F714DF89D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001" y="1310509"/>
            <a:ext cx="5681202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61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47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A1F01DE4-B8ED-F043-869B-D9E6EC2A2947}"/>
              </a:ext>
            </a:extLst>
          </p:cNvPr>
          <p:cNvSpPr/>
          <p:nvPr/>
        </p:nvSpPr>
        <p:spPr>
          <a:xfrm>
            <a:off x="6179574" y="5338916"/>
            <a:ext cx="6012426" cy="11356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E9E8E9-2AE1-164D-A610-5BDA9E950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98" y="1225818"/>
            <a:ext cx="5708249" cy="37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4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1358900"/>
            <a:ext cx="7128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</p:spTree>
    <p:extLst>
      <p:ext uri="{BB962C8B-B14F-4D97-AF65-F5344CB8AC3E}">
        <p14:creationId xmlns:p14="http://schemas.microsoft.com/office/powerpoint/2010/main" val="33203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r="45404" b="54551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80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0" t="-117" r="-90" b="54668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55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44972" r="45403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7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1" t="44972" r="-91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39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7A5CFD-A53F-324B-BD1C-3BCD9FC97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384" y="5676482"/>
            <a:ext cx="4140200" cy="584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97EED2-B0CD-8841-99CB-7FF81C19D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034" y="4120137"/>
            <a:ext cx="13589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9B2CE9-9EF4-264D-809A-499C8B15A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007" y="2519883"/>
            <a:ext cx="2220630" cy="4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2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and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3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b="1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55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9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714240"/>
            <a:ext cx="1412566" cy="140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714239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57</a:t>
            </a:fld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591276" y="3592971"/>
            <a:ext cx="1328737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98389" y="3592971"/>
            <a:ext cx="1378461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83964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20013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6850" y="6557828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915718"/>
            <a:ext cx="1412566" cy="1400177"/>
          </a:xfrm>
          <a:prstGeom prst="rect">
            <a:avLst/>
          </a:prstGeom>
        </p:spPr>
      </p:pic>
      <p:sp>
        <p:nvSpPr>
          <p:cNvPr id="51" name="Down Arrow 50"/>
          <p:cNvSpPr/>
          <p:nvPr/>
        </p:nvSpPr>
        <p:spPr>
          <a:xfrm rot="10800000">
            <a:off x="1802951" y="312045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915717"/>
            <a:ext cx="1412566" cy="1400177"/>
          </a:xfrm>
          <a:prstGeom prst="rect">
            <a:avLst/>
          </a:prstGeom>
        </p:spPr>
      </p:pic>
      <p:sp>
        <p:nvSpPr>
          <p:cNvPr id="53" name="Down Arrow 52"/>
          <p:cNvSpPr/>
          <p:nvPr/>
        </p:nvSpPr>
        <p:spPr>
          <a:xfrm rot="10800000">
            <a:off x="9828491" y="3120453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1" y="5157651"/>
            <a:ext cx="1412566" cy="1400177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 rot="10800000">
            <a:off x="513780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1" y="5157651"/>
            <a:ext cx="1412566" cy="1400177"/>
          </a:xfrm>
          <a:prstGeom prst="rect">
            <a:avLst/>
          </a:prstGeom>
        </p:spPr>
      </p:pic>
      <p:sp>
        <p:nvSpPr>
          <p:cNvPr id="57" name="Down Arrow 56"/>
          <p:cNvSpPr/>
          <p:nvPr/>
        </p:nvSpPr>
        <p:spPr>
          <a:xfrm>
            <a:off x="653467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582955" y="1598473"/>
            <a:ext cx="1330200" cy="201123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05833" y="1598473"/>
            <a:ext cx="1364160" cy="1982124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69993" y="1598473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7" y="198296"/>
            <a:ext cx="1412566" cy="1400177"/>
          </a:xfrm>
          <a:prstGeom prst="rect">
            <a:avLst/>
          </a:prstGeom>
        </p:spPr>
      </p:pic>
      <p:sp>
        <p:nvSpPr>
          <p:cNvPr id="62" name="Down Arrow 61"/>
          <p:cNvSpPr/>
          <p:nvPr/>
        </p:nvSpPr>
        <p:spPr>
          <a:xfrm rot="10800000">
            <a:off x="515349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7" y="198296"/>
            <a:ext cx="1412566" cy="1400177"/>
          </a:xfrm>
          <a:prstGeom prst="rect">
            <a:avLst/>
          </a:prstGeom>
        </p:spPr>
      </p:pic>
      <p:sp>
        <p:nvSpPr>
          <p:cNvPr id="64" name="Down Arrow 63"/>
          <p:cNvSpPr/>
          <p:nvPr/>
        </p:nvSpPr>
        <p:spPr>
          <a:xfrm rot="10800000">
            <a:off x="655036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3155" y="564089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Lower-energy, anti-parallel, bonding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7821" y="1346129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Higher-energy, parallel, anti-bonding mode </a:t>
            </a:r>
          </a:p>
        </p:txBody>
      </p:sp>
    </p:spTree>
    <p:extLst>
      <p:ext uri="{BB962C8B-B14F-4D97-AF65-F5344CB8AC3E}">
        <p14:creationId xmlns:p14="http://schemas.microsoft.com/office/powerpoint/2010/main" val="887852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B0C55-3422-2343-9C0D-394A14C2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</p:spTree>
    <p:extLst>
      <p:ext uri="{BB962C8B-B14F-4D97-AF65-F5344CB8AC3E}">
        <p14:creationId xmlns:p14="http://schemas.microsoft.com/office/powerpoint/2010/main" val="182680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16" idx="3"/>
          </p:cNvCxnSpPr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72A315-D360-D346-8FDD-DF3B12647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60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FC24E4-7041-B94B-91BA-E96EC0F97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61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98155D-9805-454A-B10E-AD0E22A3C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62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9BEC2F-2075-B043-A51C-16DF6608D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A9327-A531-C849-9923-16709067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</a:t>
            </a:r>
            <a:r>
              <a:rPr lang="en-US" dirty="0" err="1"/>
              <a:t>quasistatic</a:t>
            </a:r>
            <a:r>
              <a:rPr lang="en-US" dirty="0"/>
              <a:t> limit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3339715"/>
            <a:ext cx="4445424" cy="14038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0E66C-FF0D-A54D-AB47-55CE06DDD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348450-F1DA-F14B-9026-DC6DB9A84EC5}"/>
              </a:ext>
            </a:extLst>
          </p:cNvPr>
          <p:cNvSpPr txBox="1"/>
          <p:nvPr/>
        </p:nvSpPr>
        <p:spPr>
          <a:xfrm>
            <a:off x="4125513" y="5025106"/>
            <a:ext cx="3940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Quasistatic</a:t>
            </a:r>
            <a:r>
              <a:rPr lang="en-US" sz="3200" dirty="0"/>
              <a:t> coupling is near-field coupling</a:t>
            </a:r>
          </a:p>
        </p:txBody>
      </p:sp>
    </p:spTree>
    <p:extLst>
      <p:ext uri="{BB962C8B-B14F-4D97-AF65-F5344CB8AC3E}">
        <p14:creationId xmlns:p14="http://schemas.microsoft.com/office/powerpoint/2010/main" val="678571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290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58" y="5590855"/>
            <a:ext cx="2388038" cy="26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0621D-3F38-8742-AA23-DBCBAA18B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17" y="4970628"/>
            <a:ext cx="815523" cy="80837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42A82C23-0E2A-4947-B7CE-C4BB7F934EFC}"/>
              </a:ext>
            </a:extLst>
          </p:cNvPr>
          <p:cNvSpPr/>
          <p:nvPr/>
        </p:nvSpPr>
        <p:spPr>
          <a:xfrm rot="16200000">
            <a:off x="8603004" y="5088829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C7E4D-567C-4A46-B517-69E65EE7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40" y="4970628"/>
            <a:ext cx="815523" cy="808370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4268834C-EAE9-2344-8D08-E00EFB6B2460}"/>
              </a:ext>
            </a:extLst>
          </p:cNvPr>
          <p:cNvSpPr/>
          <p:nvPr/>
        </p:nvSpPr>
        <p:spPr>
          <a:xfrm rot="16200000">
            <a:off x="9418527" y="5088829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74474A-2466-B642-B82D-743873F2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13" y="4052036"/>
            <a:ext cx="815523" cy="80837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D69BE9F6-5D1F-904E-82FB-E55C9E8B4151}"/>
              </a:ext>
            </a:extLst>
          </p:cNvPr>
          <p:cNvSpPr/>
          <p:nvPr/>
        </p:nvSpPr>
        <p:spPr>
          <a:xfrm rot="10800000">
            <a:off x="8610600" y="4170237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DAFC59-3E8B-5848-885C-80BA5C21A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36" y="4052036"/>
            <a:ext cx="815523" cy="80837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87B21036-B02D-2543-A037-BBEC2F0B4FEE}"/>
              </a:ext>
            </a:extLst>
          </p:cNvPr>
          <p:cNvSpPr/>
          <p:nvPr/>
        </p:nvSpPr>
        <p:spPr>
          <a:xfrm>
            <a:off x="9426123" y="4170237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9FD9DA-8CC3-2844-AE78-CFF26676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13" y="3129455"/>
            <a:ext cx="815523" cy="808370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ABF0DECD-546D-DB46-8D03-D539A85F1CF5}"/>
              </a:ext>
            </a:extLst>
          </p:cNvPr>
          <p:cNvSpPr/>
          <p:nvPr/>
        </p:nvSpPr>
        <p:spPr>
          <a:xfrm rot="10800000">
            <a:off x="8610600" y="324765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B8B0F3-AD20-EE4C-A344-7603F1624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36" y="3129455"/>
            <a:ext cx="815523" cy="808370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0322875F-4EEB-F346-8F3E-2BE89373AEF2}"/>
              </a:ext>
            </a:extLst>
          </p:cNvPr>
          <p:cNvSpPr/>
          <p:nvPr/>
        </p:nvSpPr>
        <p:spPr>
          <a:xfrm rot="10800000">
            <a:off x="9426123" y="324765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F8BCFB-6D00-3B42-B5D5-9A5688A0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13" y="2181975"/>
            <a:ext cx="815523" cy="808370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3A36F105-DFEA-5946-93D6-9CDFCA536FA1}"/>
              </a:ext>
            </a:extLst>
          </p:cNvPr>
          <p:cNvSpPr/>
          <p:nvPr/>
        </p:nvSpPr>
        <p:spPr>
          <a:xfrm rot="16200000">
            <a:off x="8610600" y="230017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CB393A-E132-EF4D-AB29-34F6B080E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36" y="2181975"/>
            <a:ext cx="815523" cy="808370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CE42C285-219C-E541-9F53-0C05E026B90C}"/>
              </a:ext>
            </a:extLst>
          </p:cNvPr>
          <p:cNvSpPr/>
          <p:nvPr/>
        </p:nvSpPr>
        <p:spPr>
          <a:xfrm rot="5400000">
            <a:off x="9426123" y="230017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55D194-D0DB-7F4F-BE1A-B91543EA7C14}"/>
              </a:ext>
            </a:extLst>
          </p:cNvPr>
          <p:cNvSpPr txBox="1"/>
          <p:nvPr/>
        </p:nvSpPr>
        <p:spPr>
          <a:xfrm>
            <a:off x="10268958" y="5186627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collinear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ED900-17AA-174B-B771-337759FF10A9}"/>
              </a:ext>
            </a:extLst>
          </p:cNvPr>
          <p:cNvSpPr txBox="1"/>
          <p:nvPr/>
        </p:nvSpPr>
        <p:spPr>
          <a:xfrm>
            <a:off x="10117120" y="4268036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anti-parallel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C5B7A-45F4-3548-B02E-9955CFC03C6F}"/>
              </a:ext>
            </a:extLst>
          </p:cNvPr>
          <p:cNvSpPr txBox="1"/>
          <p:nvPr/>
        </p:nvSpPr>
        <p:spPr>
          <a:xfrm>
            <a:off x="10332467" y="3345456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E8E60-627E-FF46-9646-AB7CB9EB0281}"/>
              </a:ext>
            </a:extLst>
          </p:cNvPr>
          <p:cNvSpPr txBox="1"/>
          <p:nvPr/>
        </p:nvSpPr>
        <p:spPr>
          <a:xfrm>
            <a:off x="10061206" y="2397975"/>
            <a:ext cx="141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anti-collinear</a:t>
            </a:r>
          </a:p>
        </p:txBody>
      </p:sp>
    </p:spTree>
    <p:extLst>
      <p:ext uri="{BB962C8B-B14F-4D97-AF65-F5344CB8AC3E}">
        <p14:creationId xmlns:p14="http://schemas.microsoft.com/office/powerpoint/2010/main" val="212837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0214" y="6356800"/>
            <a:ext cx="2743200" cy="365125"/>
          </a:xfrm>
        </p:spPr>
        <p:txBody>
          <a:bodyPr/>
          <a:lstStyle/>
          <a:p>
            <a:fld id="{388BEBEC-8090-6140-A74A-8F0BF9715581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290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58" y="5590855"/>
            <a:ext cx="2388038" cy="2644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55D194-D0DB-7F4F-BE1A-B91543EA7C14}"/>
              </a:ext>
            </a:extLst>
          </p:cNvPr>
          <p:cNvSpPr txBox="1"/>
          <p:nvPr/>
        </p:nvSpPr>
        <p:spPr>
          <a:xfrm>
            <a:off x="10268958" y="5584833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collinear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ED900-17AA-174B-B771-337759FF10A9}"/>
              </a:ext>
            </a:extLst>
          </p:cNvPr>
          <p:cNvSpPr txBox="1"/>
          <p:nvPr/>
        </p:nvSpPr>
        <p:spPr>
          <a:xfrm>
            <a:off x="10117120" y="4592494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anti-parallel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C5B7A-45F4-3548-B02E-9955CFC03C6F}"/>
              </a:ext>
            </a:extLst>
          </p:cNvPr>
          <p:cNvSpPr txBox="1"/>
          <p:nvPr/>
        </p:nvSpPr>
        <p:spPr>
          <a:xfrm>
            <a:off x="10332467" y="3404448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E8E60-627E-FF46-9646-AB7CB9EB0281}"/>
              </a:ext>
            </a:extLst>
          </p:cNvPr>
          <p:cNvSpPr txBox="1"/>
          <p:nvPr/>
        </p:nvSpPr>
        <p:spPr>
          <a:xfrm>
            <a:off x="10061206" y="2265241"/>
            <a:ext cx="141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anti-collinear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19763957-4437-574A-8540-375E113DDCE0}"/>
              </a:ext>
            </a:extLst>
          </p:cNvPr>
          <p:cNvSpPr/>
          <p:nvPr/>
        </p:nvSpPr>
        <p:spPr>
          <a:xfrm>
            <a:off x="9698545" y="2266290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B3E1D864-19CA-3D49-84AB-75F327C7254D}"/>
              </a:ext>
            </a:extLst>
          </p:cNvPr>
          <p:cNvSpPr/>
          <p:nvPr/>
        </p:nvSpPr>
        <p:spPr>
          <a:xfrm>
            <a:off x="9153891" y="2348562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632257BD-6BFE-C74C-85F6-89A09842700E}"/>
              </a:ext>
            </a:extLst>
          </p:cNvPr>
          <p:cNvSpPr/>
          <p:nvPr/>
        </p:nvSpPr>
        <p:spPr>
          <a:xfrm>
            <a:off x="8219904" y="5602193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inus 38">
            <a:extLst>
              <a:ext uri="{FF2B5EF4-FFF2-40B4-BE49-F238E27FC236}">
                <a16:creationId xmlns:a16="http://schemas.microsoft.com/office/drawing/2014/main" id="{571B945E-D056-E040-83A2-83BDA0450F29}"/>
              </a:ext>
            </a:extLst>
          </p:cNvPr>
          <p:cNvSpPr/>
          <p:nvPr/>
        </p:nvSpPr>
        <p:spPr>
          <a:xfrm>
            <a:off x="8751098" y="5682439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FF90C78F-2E5D-9F45-946C-54CC29BF61B4}"/>
              </a:ext>
            </a:extLst>
          </p:cNvPr>
          <p:cNvSpPr/>
          <p:nvPr/>
        </p:nvSpPr>
        <p:spPr>
          <a:xfrm>
            <a:off x="9331935" y="5613314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inus 40">
            <a:extLst>
              <a:ext uri="{FF2B5EF4-FFF2-40B4-BE49-F238E27FC236}">
                <a16:creationId xmlns:a16="http://schemas.microsoft.com/office/drawing/2014/main" id="{8FED4010-1C2B-F446-BB55-1BD6780A91C1}"/>
              </a:ext>
            </a:extLst>
          </p:cNvPr>
          <p:cNvSpPr/>
          <p:nvPr/>
        </p:nvSpPr>
        <p:spPr>
          <a:xfrm>
            <a:off x="9773737" y="5677799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F1432CE-699D-DE43-9812-210E6A6085F1}"/>
              </a:ext>
            </a:extLst>
          </p:cNvPr>
          <p:cNvSpPr/>
          <p:nvPr/>
        </p:nvSpPr>
        <p:spPr>
          <a:xfrm>
            <a:off x="8191755" y="2283822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inus 42">
            <a:extLst>
              <a:ext uri="{FF2B5EF4-FFF2-40B4-BE49-F238E27FC236}">
                <a16:creationId xmlns:a16="http://schemas.microsoft.com/office/drawing/2014/main" id="{6A4F655C-5AB3-6648-B8C4-3BFE4E1703F1}"/>
              </a:ext>
            </a:extLst>
          </p:cNvPr>
          <p:cNvSpPr/>
          <p:nvPr/>
        </p:nvSpPr>
        <p:spPr>
          <a:xfrm>
            <a:off x="8609237" y="2366094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9C3FFCF1-2B60-7343-8004-CC212D5CDEF5}"/>
              </a:ext>
            </a:extLst>
          </p:cNvPr>
          <p:cNvSpPr/>
          <p:nvPr/>
        </p:nvSpPr>
        <p:spPr>
          <a:xfrm>
            <a:off x="9417610" y="3516343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44">
            <a:extLst>
              <a:ext uri="{FF2B5EF4-FFF2-40B4-BE49-F238E27FC236}">
                <a16:creationId xmlns:a16="http://schemas.microsoft.com/office/drawing/2014/main" id="{9ED564AA-5F64-5746-A08C-841574B59DCC}"/>
              </a:ext>
            </a:extLst>
          </p:cNvPr>
          <p:cNvSpPr/>
          <p:nvPr/>
        </p:nvSpPr>
        <p:spPr>
          <a:xfrm>
            <a:off x="8691326" y="3218553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CE28D7A3-354D-AC49-9D56-B4831C6D1270}"/>
              </a:ext>
            </a:extLst>
          </p:cNvPr>
          <p:cNvSpPr/>
          <p:nvPr/>
        </p:nvSpPr>
        <p:spPr>
          <a:xfrm>
            <a:off x="8736409" y="3510330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inus 46">
            <a:extLst>
              <a:ext uri="{FF2B5EF4-FFF2-40B4-BE49-F238E27FC236}">
                <a16:creationId xmlns:a16="http://schemas.microsoft.com/office/drawing/2014/main" id="{8262CAEC-40CC-F747-89B0-D8C344D3ABC3}"/>
              </a:ext>
            </a:extLst>
          </p:cNvPr>
          <p:cNvSpPr/>
          <p:nvPr/>
        </p:nvSpPr>
        <p:spPr>
          <a:xfrm>
            <a:off x="9377628" y="3220468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043ED105-C59A-B44A-8351-DC7D3D5ECC68}"/>
              </a:ext>
            </a:extLst>
          </p:cNvPr>
          <p:cNvSpPr/>
          <p:nvPr/>
        </p:nvSpPr>
        <p:spPr>
          <a:xfrm>
            <a:off x="8705910" y="4891952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48">
            <a:extLst>
              <a:ext uri="{FF2B5EF4-FFF2-40B4-BE49-F238E27FC236}">
                <a16:creationId xmlns:a16="http://schemas.microsoft.com/office/drawing/2014/main" id="{B17372C8-4372-3045-AF86-2496322A8903}"/>
              </a:ext>
            </a:extLst>
          </p:cNvPr>
          <p:cNvSpPr/>
          <p:nvPr/>
        </p:nvSpPr>
        <p:spPr>
          <a:xfrm>
            <a:off x="9405862" y="5051118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4F9A146B-376F-A44A-B609-333725677635}"/>
              </a:ext>
            </a:extLst>
          </p:cNvPr>
          <p:cNvSpPr/>
          <p:nvPr/>
        </p:nvSpPr>
        <p:spPr>
          <a:xfrm>
            <a:off x="9444297" y="4369459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50">
            <a:extLst>
              <a:ext uri="{FF2B5EF4-FFF2-40B4-BE49-F238E27FC236}">
                <a16:creationId xmlns:a16="http://schemas.microsoft.com/office/drawing/2014/main" id="{9BDD62F8-2AC4-694B-8977-AD5B511E0C60}"/>
              </a:ext>
            </a:extLst>
          </p:cNvPr>
          <p:cNvSpPr/>
          <p:nvPr/>
        </p:nvSpPr>
        <p:spPr>
          <a:xfrm>
            <a:off x="8672576" y="4372814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40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356769"/>
            <a:ext cx="5562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8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778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5" y="4549478"/>
            <a:ext cx="3594100" cy="10541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2676639">
            <a:off x="4456387" y="3254517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57834">
            <a:off x="7139106" y="3256790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918692" y="3434084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</a:t>
            </a:r>
          </a:p>
        </p:txBody>
      </p:sp>
    </p:spTree>
    <p:extLst>
      <p:ext uri="{BB962C8B-B14F-4D97-AF65-F5344CB8AC3E}">
        <p14:creationId xmlns:p14="http://schemas.microsoft.com/office/powerpoint/2010/main" val="308210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arbitrary number of nanoparticles: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C9C92-B3DE-7F43-B879-F68D287E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774950"/>
            <a:ext cx="6273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b="1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7C7124E-5DC7-6242-AD54-E44010456431}"/>
              </a:ext>
            </a:extLst>
          </p:cNvPr>
          <p:cNvSpPr/>
          <p:nvPr/>
        </p:nvSpPr>
        <p:spPr>
          <a:xfrm>
            <a:off x="508000" y="2562225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CEF6C-C09C-9849-A5E0-8E3C6968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8" y="3300138"/>
            <a:ext cx="4570803" cy="352866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AA9BE6-6EB4-1948-AE13-AD0BE77B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470" y="130449"/>
            <a:ext cx="10515600" cy="3169689"/>
          </a:xfrm>
        </p:spPr>
      </p:pic>
    </p:spTree>
    <p:extLst>
      <p:ext uri="{BB962C8B-B14F-4D97-AF65-F5344CB8AC3E}">
        <p14:creationId xmlns:p14="http://schemas.microsoft.com/office/powerpoint/2010/main" val="2996333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Intro to Electron Energy-Loss Spectroscopy (EELS)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E4ED0-83A5-4945-9DC6-A9AB9F88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15" y="1585444"/>
            <a:ext cx="5930369" cy="495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A5EF0-ED00-F54E-82F9-505A122C0580}"/>
              </a:ext>
            </a:extLst>
          </p:cNvPr>
          <p:cNvSpPr txBox="1"/>
          <p:nvPr/>
        </p:nvSpPr>
        <p:spPr>
          <a:xfrm>
            <a:off x="1703546" y="6488668"/>
            <a:ext cx="878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Cherqui</a:t>
            </a:r>
            <a:r>
              <a:rPr lang="en-US" dirty="0"/>
              <a:t>, C., Thakkar, N., Li, G., Camden, J. P., and </a:t>
            </a:r>
            <a:r>
              <a:rPr lang="en-US" dirty="0" err="1"/>
              <a:t>Masiello</a:t>
            </a:r>
            <a:r>
              <a:rPr lang="en-US" dirty="0"/>
              <a:t>, D. J. </a:t>
            </a:r>
            <a:r>
              <a:rPr lang="en-US" i="1" dirty="0" err="1"/>
              <a:t>Annu</a:t>
            </a:r>
            <a:r>
              <a:rPr lang="en-US" i="1" dirty="0"/>
              <a:t>. Rev. Phys. Chem.</a:t>
            </a:r>
            <a:r>
              <a:rPr lang="en-US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176657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27F-61E0-8B4A-960D-376C9164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spectrum…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2EBA-EE2A-1F48-8E41-0E4E71A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2A40-E95F-BE43-816F-DF5CE08F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2733489" y="1538169"/>
            <a:ext cx="6360458" cy="51833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1883593A-4C26-144A-A1C9-726BD05D86FF}"/>
              </a:ext>
            </a:extLst>
          </p:cNvPr>
          <p:cNvSpPr/>
          <p:nvPr/>
        </p:nvSpPr>
        <p:spPr>
          <a:xfrm>
            <a:off x="3909897" y="3076528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47D7C4A7-19FE-894D-BDA3-B53CF81BFCB1}"/>
              </a:ext>
            </a:extLst>
          </p:cNvPr>
          <p:cNvSpPr/>
          <p:nvPr/>
        </p:nvSpPr>
        <p:spPr>
          <a:xfrm>
            <a:off x="4629045" y="2578986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E8E9-D871-2B45-864D-F3962D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generate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BE83-C672-0D47-9974-6A5AEDB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FB0-35A7-EB4F-A005-1D36264F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20"/>
          <a:stretch/>
        </p:blipFill>
        <p:spPr>
          <a:xfrm>
            <a:off x="7057160" y="1383722"/>
            <a:ext cx="3619500" cy="62441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AD930FD-545F-FE41-A8C0-460DA94F1AC1}"/>
              </a:ext>
            </a:extLst>
          </p:cNvPr>
          <p:cNvSpPr/>
          <p:nvPr/>
        </p:nvSpPr>
        <p:spPr>
          <a:xfrm>
            <a:off x="1904265" y="3529735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E660EE54-0405-FD4A-AB56-CDC8278B5363}"/>
              </a:ext>
            </a:extLst>
          </p:cNvPr>
          <p:cNvSpPr/>
          <p:nvPr/>
        </p:nvSpPr>
        <p:spPr>
          <a:xfrm>
            <a:off x="2623413" y="3032193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C487571-0576-B846-9139-88A786B116BB}"/>
              </a:ext>
            </a:extLst>
          </p:cNvPr>
          <p:cNvSpPr/>
          <p:nvPr/>
        </p:nvSpPr>
        <p:spPr>
          <a:xfrm>
            <a:off x="1734921" y="3900687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923A4BF-174B-BA45-BDCD-7058D3F2D2CF}"/>
              </a:ext>
            </a:extLst>
          </p:cNvPr>
          <p:cNvSpPr/>
          <p:nvPr/>
        </p:nvSpPr>
        <p:spPr>
          <a:xfrm>
            <a:off x="3246002" y="3805399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C9D1B1E-C686-2749-8A62-D92D638B2BC7}"/>
              </a:ext>
            </a:extLst>
          </p:cNvPr>
          <p:cNvSpPr/>
          <p:nvPr/>
        </p:nvSpPr>
        <p:spPr>
          <a:xfrm>
            <a:off x="3342562" y="5291300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C867BAE-6AB8-EC46-8566-E777D5E3BC52}"/>
              </a:ext>
            </a:extLst>
          </p:cNvPr>
          <p:cNvSpPr/>
          <p:nvPr/>
        </p:nvSpPr>
        <p:spPr>
          <a:xfrm>
            <a:off x="1601706" y="5484042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64A5C-4E0C-984C-BD59-403FFC09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229195">
            <a:off x="2936740" y="2346110"/>
            <a:ext cx="1144438" cy="93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97F8F-BBE6-8D44-8B77-B606485A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3645121" y="3363553"/>
            <a:ext cx="1144438" cy="93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2B68D-46B7-3A49-97F6-5AB630E52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868047">
            <a:off x="3947680" y="5176937"/>
            <a:ext cx="1144438" cy="93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AE861-565D-C340-A0F6-333BA454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1434535">
            <a:off x="712742" y="3491324"/>
            <a:ext cx="1144438" cy="93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6C4A7A-BA62-3449-B559-C20E20643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163380">
            <a:off x="569173" y="5278205"/>
            <a:ext cx="1144438" cy="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94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83050"/>
            <a:ext cx="6413500" cy="53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58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53"/>
          <a:stretch/>
        </p:blipFill>
        <p:spPr>
          <a:xfrm>
            <a:off x="132735" y="2227006"/>
            <a:ext cx="12326329" cy="23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8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463844"/>
            <a:ext cx="5480050" cy="539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16C30-288B-1041-83F1-4F18D908D14F}"/>
              </a:ext>
            </a:extLst>
          </p:cNvPr>
          <p:cNvSpPr txBox="1"/>
          <p:nvPr/>
        </p:nvSpPr>
        <p:spPr>
          <a:xfrm>
            <a:off x="9740899" y="2159000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corner dipole modes!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DA692C-81A4-884A-B8E0-581CE7B6F7CD}"/>
              </a:ext>
            </a:extLst>
          </p:cNvPr>
          <p:cNvCxnSpPr>
            <a:endCxn id="7" idx="1"/>
          </p:cNvCxnSpPr>
          <p:nvPr/>
        </p:nvCxnSpPr>
        <p:spPr>
          <a:xfrm>
            <a:off x="8712200" y="2006600"/>
            <a:ext cx="1028699" cy="47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71D6-0541-EC47-885D-DDAB491F025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712200" y="2482166"/>
            <a:ext cx="1028699" cy="3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3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7DB9-8124-964B-BABA-D7D0A48D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F4C8-24FD-744C-8B5C-1A408A1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EDB16-2DC0-0F4D-8BF1-D853835E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01" y="2876550"/>
            <a:ext cx="5228762" cy="347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59A8-E0C8-5541-ADAE-DBA046DF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" y="1448722"/>
            <a:ext cx="5429796" cy="39871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3E1A6-F791-3E4B-8914-74A5A643FCEB}"/>
              </a:ext>
            </a:extLst>
          </p:cNvPr>
          <p:cNvCxnSpPr/>
          <p:nvPr/>
        </p:nvCxnSpPr>
        <p:spPr>
          <a:xfrm>
            <a:off x="3683000" y="1512222"/>
            <a:ext cx="1244600" cy="13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2DC7-72D1-6D4E-903A-37BDED18EB32}"/>
              </a:ext>
            </a:extLst>
          </p:cNvPr>
          <p:cNvCxnSpPr>
            <a:cxnSpLocks/>
          </p:cNvCxnSpPr>
          <p:nvPr/>
        </p:nvCxnSpPr>
        <p:spPr>
          <a:xfrm flipH="1">
            <a:off x="2146300" y="2832100"/>
            <a:ext cx="2781300" cy="723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E83C9-2EBB-C740-A592-287E840D37B1}"/>
              </a:ext>
            </a:extLst>
          </p:cNvPr>
          <p:cNvCxnSpPr>
            <a:cxnSpLocks/>
          </p:cNvCxnSpPr>
          <p:nvPr/>
        </p:nvCxnSpPr>
        <p:spPr>
          <a:xfrm>
            <a:off x="2146300" y="3556000"/>
            <a:ext cx="6743700" cy="8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lock Arc 17">
            <a:extLst>
              <a:ext uri="{FF2B5EF4-FFF2-40B4-BE49-F238E27FC236}">
                <a16:creationId xmlns:a16="http://schemas.microsoft.com/office/drawing/2014/main" id="{D1FFF600-5C46-504F-BCB8-3EA39EA345CA}"/>
              </a:ext>
            </a:extLst>
          </p:cNvPr>
          <p:cNvSpPr/>
          <p:nvPr/>
        </p:nvSpPr>
        <p:spPr>
          <a:xfrm>
            <a:off x="1885950" y="32004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9296CB6-DBF0-B948-9BD0-DC84261EEF19}"/>
              </a:ext>
            </a:extLst>
          </p:cNvPr>
          <p:cNvSpPr/>
          <p:nvPr/>
        </p:nvSpPr>
        <p:spPr>
          <a:xfrm flipV="1">
            <a:off x="1885950" y="34802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626B09A-0B7B-204A-8F02-CC0946A92E05}"/>
              </a:ext>
            </a:extLst>
          </p:cNvPr>
          <p:cNvSpPr/>
          <p:nvPr/>
        </p:nvSpPr>
        <p:spPr>
          <a:xfrm>
            <a:off x="44386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6C1B7A55-0EB7-1C4A-9BF5-363F8F4B3E01}"/>
              </a:ext>
            </a:extLst>
          </p:cNvPr>
          <p:cNvSpPr/>
          <p:nvPr/>
        </p:nvSpPr>
        <p:spPr>
          <a:xfrm flipV="1">
            <a:off x="44386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72A3A611-6FAD-F046-87DE-102C4645D920}"/>
              </a:ext>
            </a:extLst>
          </p:cNvPr>
          <p:cNvSpPr/>
          <p:nvPr/>
        </p:nvSpPr>
        <p:spPr>
          <a:xfrm>
            <a:off x="52514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240ECF3B-86EF-8F42-BEBB-F9FCBE6E73DE}"/>
              </a:ext>
            </a:extLst>
          </p:cNvPr>
          <p:cNvSpPr/>
          <p:nvPr/>
        </p:nvSpPr>
        <p:spPr>
          <a:xfrm flipV="1">
            <a:off x="52514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72F3FC8-5FF6-5447-88AB-607FE704C292}"/>
              </a:ext>
            </a:extLst>
          </p:cNvPr>
          <p:cNvSpPr/>
          <p:nvPr/>
        </p:nvSpPr>
        <p:spPr>
          <a:xfrm rot="16200000">
            <a:off x="10185631" y="297838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748C6B7-26B9-E14E-BA75-95F4F5CACC5F}"/>
              </a:ext>
            </a:extLst>
          </p:cNvPr>
          <p:cNvSpPr/>
          <p:nvPr/>
        </p:nvSpPr>
        <p:spPr>
          <a:xfrm rot="16200000" flipV="1">
            <a:off x="10610850" y="29845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C8A8ACE1-0D18-314F-AD97-68D29A5ECAFE}"/>
              </a:ext>
            </a:extLst>
          </p:cNvPr>
          <p:cNvSpPr/>
          <p:nvPr/>
        </p:nvSpPr>
        <p:spPr>
          <a:xfrm>
            <a:off x="6072852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26A489-2CF9-DA47-9FC6-F1C511659EC0}"/>
              </a:ext>
            </a:extLst>
          </p:cNvPr>
          <p:cNvSpPr/>
          <p:nvPr/>
        </p:nvSpPr>
        <p:spPr>
          <a:xfrm flipV="1">
            <a:off x="6072852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86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40"/>
          <a:stretch/>
        </p:blipFill>
        <p:spPr>
          <a:xfrm>
            <a:off x="303058" y="1339233"/>
            <a:ext cx="11813385" cy="3902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D4423-B15B-3C4B-A3D3-EABAAF36DDD9}"/>
              </a:ext>
            </a:extLst>
          </p:cNvPr>
          <p:cNvSpPr/>
          <p:nvPr/>
        </p:nvSpPr>
        <p:spPr>
          <a:xfrm>
            <a:off x="2035277" y="3510116"/>
            <a:ext cx="3967317" cy="17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31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D5BD-DFAB-3B45-8CBC-3CDAACEF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D482E-FFE6-E645-889D-D07732D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D3DAF-A458-0145-B1E4-8CEA503F424F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80E9E-B656-294F-B1F8-B37FC53DC18D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7DA98-1485-B54D-9AD2-18B1AA8A217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F2BF3-4B0C-3C4C-ABA6-931D96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7C22EAB0-61DC-F644-8613-43D3CAA7F6C1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76BAF91-5183-6A41-A2A0-DA8BEF3795D7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DAA8271-7C19-284F-AA59-9C1FDB4C2E59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68C6A459-AE23-1743-992F-D75E24E019EB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7D311AD-D608-524F-85F6-20D71AA829CF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30F54E3-13F0-1C45-B006-C865D1984E15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16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EE0-9EFA-0A41-9956-C6227FA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C852-4AF3-D143-BE33-6C7F0C2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81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64832-5CB0-484B-82B8-3F508E82A712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B124E-592C-0848-80A8-FFA88A3AFFB0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58328B-6CC1-0342-9F81-79A580E3FE56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F9F377-22EA-1C47-81B5-CED72C4F393C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C1BD2-2EBD-AA4F-BC7F-85571D6F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Up Arrow 2">
            <a:extLst>
              <a:ext uri="{FF2B5EF4-FFF2-40B4-BE49-F238E27FC236}">
                <a16:creationId xmlns:a16="http://schemas.microsoft.com/office/drawing/2014/main" id="{898B6A22-465F-9945-938D-69F7A7645398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578CD-AD78-8A46-8A4C-52DF8A76329B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90CADA-2761-3A47-894F-AC74F2456BB5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C4F0F0-A48D-1448-9D3E-830A592282FF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2393B-3F0F-994F-BC44-536E769D1DE9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7BA6343-48AC-4F46-AA5C-BC0540F401B3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738DC82A-91A4-934C-8C29-5DFA229A7D8C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0491619D-C841-E049-9DB6-EEE593215506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8586D01-84EF-5C4D-87E3-3FBD59F16D44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4BB47BA0-ACBF-4345-97DF-5636976FE0C8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80DB0D41-888B-A24D-A7A1-1CBC319247E6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24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82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3228C-30CE-8C46-8F8C-B47DF574B0D8}"/>
              </a:ext>
            </a:extLst>
          </p:cNvPr>
          <p:cNvSpPr txBox="1"/>
          <p:nvPr/>
        </p:nvSpPr>
        <p:spPr>
          <a:xfrm>
            <a:off x="7267458" y="58490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will be relevant later…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A118942-9E53-CD41-8F09-D0AF67B407F6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48EC46-6ED2-EB43-B486-28AD2C640438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7BE778-1A9D-2940-AE66-46BF60A3A32A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689042-E6EA-8B40-84F2-EE51F3FAF4F0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8FC3A6-8885-E840-80A2-9D8C1079487B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C04E3068-83D3-064F-92A3-9EBDF098D9F3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D59A941F-567E-F54A-A498-2E9A47CBB2CF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06AF4AF5-2C6B-9745-83CA-2F22E7AFD5E1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D8F6E12F-C738-CF46-9F25-F16C7F7E7A87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6A4C7992-1AE2-3F48-A1CB-9BF35C98A5E3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079E079-CEA7-F440-8C36-0D26EB4C52AE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7A4F7A32-EC71-674D-9230-1AE2373B571F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862482EA-9D0D-FC48-BA5D-D848B37322B3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5AEAED7E-E34D-284F-8231-D056451A59D4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51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83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9" name="Up Arrow 38">
            <a:extLst>
              <a:ext uri="{FF2B5EF4-FFF2-40B4-BE49-F238E27FC236}">
                <a16:creationId xmlns:a16="http://schemas.microsoft.com/office/drawing/2014/main" id="{979A6EA6-DA8D-CB47-9258-9E24BCD24D4C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8A08C1-8EC2-7C4B-94C4-14F002350D25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F855B6-A3D4-3441-AA95-E10B833D21D8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609365-F956-9C4C-A7F1-A073F91FBDB2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7599EE-16FB-AE49-AF4B-3A84987008B1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7AEF17C6-02A5-0140-BAE7-C7BABB1B917F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50D0D46E-9D49-0B43-87BE-D919EF40ADD0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1032E3D9-368D-D644-87CC-024C99206439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7103ACFE-6780-BE4F-B45D-1BDBFFFDDACD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51C70813-18BE-174D-AB14-C1F2ECFBFE61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D2E7966A-DF9F-D54B-8BA9-789A7F9C22AC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DFD685-79AB-714B-B1F6-7D81C3CB4817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686BF9-BA65-5741-BA8E-23BA2E48A54A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E9883C-260D-CC48-88B3-38C49FA5417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19772DE0-F60E-5E45-86FA-1248C1D63AB8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32DEB5AE-993E-1B4A-BD88-49E513D66601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DFD7CC5A-0265-FE41-A33E-0F615C5FC68D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DF45DFA0-B161-6E42-B3CD-10C4562DDBD6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D203E249-287F-6248-8053-4DBF513BA747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AD04B3B0-A4D7-0F46-8A6C-416F39EBE5A7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136436DF-C3E8-B84A-975B-223F3CF7355F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2CE325C8-6DFD-F44E-8626-661B02820BD2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5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84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9796B1E-545A-B543-80F6-77A0005C659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34788-23D1-F243-BEC2-86B576D19BCB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F701DCE-CBAD-CF4A-B0E1-E7A9CD1FFC29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54" name="Up Arrow 53">
            <a:extLst>
              <a:ext uri="{FF2B5EF4-FFF2-40B4-BE49-F238E27FC236}">
                <a16:creationId xmlns:a16="http://schemas.microsoft.com/office/drawing/2014/main" id="{13C3D2A4-2B20-8841-BE15-DA790B8F4FB1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4D1F9E-BB43-014F-95C9-08D199BCFF1B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F05EC88-4B49-8349-996B-409700577098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5FC34B-2F7C-1141-AB4A-EDC3B116C6DC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FAAB83-78A4-5F48-ADAC-F0BFA7D780E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B542C6F0-FE10-3A45-A694-9CCA1CB7764F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8B4E0964-AD83-B743-AD96-46160690E914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6B773113-7085-794E-9262-30452122FB96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A6B41D7F-95FF-A44B-9D7F-0E3A63F832EA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22C33630-F8D1-B04C-B70A-7654D24E0FFC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64FABA95-D3CD-CF4D-8AEE-FB32733600CF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382544D-A14D-A34E-B248-7668388403ED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FFA938-18AB-E447-B8F0-70FCA5ED8AB1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AF93488-6712-EC43-BB43-9A151ECBC299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9EC53D7-EEB0-414F-B696-BD43C8E1023E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3C73653-5B74-CF4A-9112-D50933895963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AA928AB-EB0D-5A43-8FB4-A6F198152FEB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31C622-EBBB-C54F-B6E9-1BEAEBA80BB8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127E51-CEAE-114D-9AE9-8BA000E02A10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B9E7-ED06-0947-86F1-C06B10A341C4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B04F4C54-3C90-BF4E-94A8-50F97C7B154A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196AC504-5B7F-214B-B074-3F5950FB74E2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84B509B1-F004-7D46-B46B-6E90A092E7E0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Up Arrow 76">
            <a:extLst>
              <a:ext uri="{FF2B5EF4-FFF2-40B4-BE49-F238E27FC236}">
                <a16:creationId xmlns:a16="http://schemas.microsoft.com/office/drawing/2014/main" id="{53FC7029-C749-ED4E-BC12-4B7A6D539E0C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Up Arrow 77">
            <a:extLst>
              <a:ext uri="{FF2B5EF4-FFF2-40B4-BE49-F238E27FC236}">
                <a16:creationId xmlns:a16="http://schemas.microsoft.com/office/drawing/2014/main" id="{6BAE98FD-4565-0845-BDFA-CF81CD8DDA05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Up Arrow 78">
            <a:extLst>
              <a:ext uri="{FF2B5EF4-FFF2-40B4-BE49-F238E27FC236}">
                <a16:creationId xmlns:a16="http://schemas.microsoft.com/office/drawing/2014/main" id="{A2403580-D748-564E-9790-E3C0126FF2DA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Up Arrow 79">
            <a:extLst>
              <a:ext uri="{FF2B5EF4-FFF2-40B4-BE49-F238E27FC236}">
                <a16:creationId xmlns:a16="http://schemas.microsoft.com/office/drawing/2014/main" id="{5570285B-A129-7645-B2A1-5C62032924F4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EE2C00A2-9FFE-5049-9450-290D3C03D7A3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033BB8E-8DE8-A641-9B8F-142411E7D939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47AD726-753F-DB4D-BBA2-6BF0D97A9E7F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1552E0E-7724-0543-9F47-25E10EFEECBC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A88DF4D-03F5-FB43-BE75-C38EB076BD00}"/>
              </a:ext>
            </a:extLst>
          </p:cNvPr>
          <p:cNvCxnSpPr>
            <a:cxnSpLocks/>
          </p:cNvCxnSpPr>
          <p:nvPr/>
        </p:nvCxnSpPr>
        <p:spPr>
          <a:xfrm flipV="1">
            <a:off x="5513122" y="285922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88CEB1B-1A91-2949-81D3-F90382EA2A99}"/>
              </a:ext>
            </a:extLst>
          </p:cNvPr>
          <p:cNvCxnSpPr>
            <a:cxnSpLocks/>
          </p:cNvCxnSpPr>
          <p:nvPr/>
        </p:nvCxnSpPr>
        <p:spPr>
          <a:xfrm rot="1815831" flipV="1">
            <a:off x="5236483" y="33430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338E7F-FDD0-AD4A-BEB9-30FFDA8ED957}"/>
              </a:ext>
            </a:extLst>
          </p:cNvPr>
          <p:cNvCxnSpPr>
            <a:cxnSpLocks/>
          </p:cNvCxnSpPr>
          <p:nvPr/>
        </p:nvCxnSpPr>
        <p:spPr>
          <a:xfrm rot="19817032" flipV="1">
            <a:off x="5795594" y="334347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9E72B9B8-19AD-7546-A51E-C8BF096589B6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9626E1-D2A7-4943-9720-9358BE7A49A9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B229839-2BBF-5A4F-A0DB-8CFD0273A786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2BA01F6-C041-7146-85E8-94A77A48D4A1}"/>
              </a:ext>
            </a:extLst>
          </p:cNvPr>
          <p:cNvCxnSpPr>
            <a:cxnSpLocks/>
          </p:cNvCxnSpPr>
          <p:nvPr/>
        </p:nvCxnSpPr>
        <p:spPr>
          <a:xfrm rot="9019247">
            <a:off x="7005189" y="358474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F600CC-BC05-A64C-9751-0F68B8793B11}"/>
              </a:ext>
            </a:extLst>
          </p:cNvPr>
          <p:cNvCxnSpPr>
            <a:cxnSpLocks/>
          </p:cNvCxnSpPr>
          <p:nvPr/>
        </p:nvCxnSpPr>
        <p:spPr>
          <a:xfrm rot="12615382">
            <a:off x="7564300" y="358517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DB56F1DD-B5D6-3745-AD93-DB66A194C2A0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0357830-CE13-5040-8F20-7333A8451386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E94DD43-4717-1E41-8426-1A9A93EEB385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553B421-6CE8-394C-A95A-C029E5C245E4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C1E507-8D30-A443-B494-DFA880DF33C3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0710079-CB51-7C46-A55F-D89DECAE1543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265E4ECF-255B-D148-ACF0-482CDE77286F}"/>
              </a:ext>
            </a:extLst>
          </p:cNvPr>
          <p:cNvSpPr/>
          <p:nvPr/>
        </p:nvSpPr>
        <p:spPr>
          <a:xfrm>
            <a:off x="5388068" y="289358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E88BE947-DF0B-9C4E-9F80-259A33D1E582}"/>
              </a:ext>
            </a:extLst>
          </p:cNvPr>
          <p:cNvSpPr/>
          <p:nvPr/>
        </p:nvSpPr>
        <p:spPr>
          <a:xfrm rot="12638064">
            <a:off x="5672562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>
            <a:extLst>
              <a:ext uri="{FF2B5EF4-FFF2-40B4-BE49-F238E27FC236}">
                <a16:creationId xmlns:a16="http://schemas.microsoft.com/office/drawing/2014/main" id="{C454A367-517F-7C41-AD58-CD1B041D1FA9}"/>
              </a:ext>
            </a:extLst>
          </p:cNvPr>
          <p:cNvSpPr/>
          <p:nvPr/>
        </p:nvSpPr>
        <p:spPr>
          <a:xfrm rot="9042408">
            <a:off x="5100959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>
            <a:extLst>
              <a:ext uri="{FF2B5EF4-FFF2-40B4-BE49-F238E27FC236}">
                <a16:creationId xmlns:a16="http://schemas.microsoft.com/office/drawing/2014/main" id="{C7BDCA07-845C-E440-92A2-713ED15DC328}"/>
              </a:ext>
            </a:extLst>
          </p:cNvPr>
          <p:cNvSpPr/>
          <p:nvPr/>
        </p:nvSpPr>
        <p:spPr>
          <a:xfrm rot="7230083">
            <a:off x="7710892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>
            <a:extLst>
              <a:ext uri="{FF2B5EF4-FFF2-40B4-BE49-F238E27FC236}">
                <a16:creationId xmlns:a16="http://schemas.microsoft.com/office/drawing/2014/main" id="{877CEDAA-166B-4940-9CB8-6F80EE2E4867}"/>
              </a:ext>
            </a:extLst>
          </p:cNvPr>
          <p:cNvSpPr/>
          <p:nvPr/>
        </p:nvSpPr>
        <p:spPr>
          <a:xfrm rot="3711917">
            <a:off x="7139289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Up Arrow 107">
            <a:extLst>
              <a:ext uri="{FF2B5EF4-FFF2-40B4-BE49-F238E27FC236}">
                <a16:creationId xmlns:a16="http://schemas.microsoft.com/office/drawing/2014/main" id="{649AF120-AB4A-0E4C-8EF8-1E3D6666A841}"/>
              </a:ext>
            </a:extLst>
          </p:cNvPr>
          <p:cNvSpPr/>
          <p:nvPr/>
        </p:nvSpPr>
        <p:spPr>
          <a:xfrm rot="16200000">
            <a:off x="7412107" y="285639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Up Arrow 108">
            <a:extLst>
              <a:ext uri="{FF2B5EF4-FFF2-40B4-BE49-F238E27FC236}">
                <a16:creationId xmlns:a16="http://schemas.microsoft.com/office/drawing/2014/main" id="{B5C20D5D-0F11-8842-8330-B4FD253E8C8B}"/>
              </a:ext>
            </a:extLst>
          </p:cNvPr>
          <p:cNvSpPr/>
          <p:nvPr/>
        </p:nvSpPr>
        <p:spPr>
          <a:xfrm>
            <a:off x="6427824" y="139733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Up Arrow 109">
            <a:extLst>
              <a:ext uri="{FF2B5EF4-FFF2-40B4-BE49-F238E27FC236}">
                <a16:creationId xmlns:a16="http://schemas.microsoft.com/office/drawing/2014/main" id="{122EF20A-DB3A-124A-8124-B78FC8C7B414}"/>
              </a:ext>
            </a:extLst>
          </p:cNvPr>
          <p:cNvSpPr/>
          <p:nvPr/>
        </p:nvSpPr>
        <p:spPr>
          <a:xfrm rot="7230122">
            <a:off x="6712318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Up Arrow 110">
            <a:extLst>
              <a:ext uri="{FF2B5EF4-FFF2-40B4-BE49-F238E27FC236}">
                <a16:creationId xmlns:a16="http://schemas.microsoft.com/office/drawing/2014/main" id="{88C29F22-94D2-414E-895E-DDAC83A422F5}"/>
              </a:ext>
            </a:extLst>
          </p:cNvPr>
          <p:cNvSpPr/>
          <p:nvPr/>
        </p:nvSpPr>
        <p:spPr>
          <a:xfrm rot="14407148">
            <a:off x="6140715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56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1D2-859A-424A-B3D6-89A580A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8D5FB-C944-9543-8045-21CE8478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85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B576C-6D44-F541-910C-255C53FD013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FBFD8-4945-DF45-A80E-F2655C492847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89699-CE94-DD45-B881-F5845FCE1F2C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8F160-7114-4D4A-859C-7004C63B1785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ame 52">
            <a:extLst>
              <a:ext uri="{FF2B5EF4-FFF2-40B4-BE49-F238E27FC236}">
                <a16:creationId xmlns:a16="http://schemas.microsoft.com/office/drawing/2014/main" id="{52509CF8-9892-BC4A-BF45-72FEA2F734FA}"/>
              </a:ext>
            </a:extLst>
          </p:cNvPr>
          <p:cNvSpPr/>
          <p:nvPr/>
        </p:nvSpPr>
        <p:spPr>
          <a:xfrm>
            <a:off x="4791855" y="4082897"/>
            <a:ext cx="3418020" cy="1498126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09AECD-A04E-454D-9964-819F31AD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55" name="Up Arrow 54">
            <a:extLst>
              <a:ext uri="{FF2B5EF4-FFF2-40B4-BE49-F238E27FC236}">
                <a16:creationId xmlns:a16="http://schemas.microsoft.com/office/drawing/2014/main" id="{4F5B3A34-3580-0D42-998D-068CC1ACA183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81654F-5E26-E34F-8C4F-6B3066CE4004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382A3E-4A68-C646-9414-549952670AA5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CA966-F56C-894C-BA8E-4098B08304CA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ACA8E1-3DDA-974D-9118-39D519588047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14875B44-DFA0-544C-AEDB-75FCA3278269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0308AAD7-C484-A949-A65C-B11D048DCB91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E8458DBF-0185-9A43-9B1B-B05C357391F0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A60A0354-9768-FA46-BAD3-C6F563D9BC0F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7255AB06-30FE-6844-8FBC-A8C19EBE1086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84914A93-AEE3-F343-BFF5-C75E4E947156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3C07D-8F9D-A84C-A6C2-35AE2984AE07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4A189EA-AB54-724A-A68E-9877F7357087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F46ACC-9D9B-8C41-9B0C-69D26642F21D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AAB8FD4-D677-5A48-924F-9B8CCE122421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9E52D73-F289-3E48-AFB6-A1DA284CA86F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B40EA-BA90-5546-87E7-806D4C558A2A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7C255B2-FE02-B942-868F-0B68A605A777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58326E1-DE20-B44D-9586-86659987B2E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2693521-FEA4-E848-8091-92A924C69C75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BC6E03-0CBA-CB49-B01D-0679C65F8592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9428B35-41A3-AA4C-AB12-3F9D3B4D5931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987C13-9A2D-284F-BDF2-34A9BAA923B8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B6E2CB-6D39-1D4A-A360-4FCE0397ADF3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8895857-8781-5643-A2DB-19817B91C7E8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88A06342-43E6-0B44-9D74-6195F7266CB9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848E81-6E4C-DD4D-B075-814493A37F53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445C99C-B6C9-124E-A2BC-0D6B0C30EA4A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96A19AD-04AF-7840-88FF-A0E0DD27B9EE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415D69B-842F-3949-92D2-E11C440F972B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DE468DAF-89EA-4349-A9DC-5C262C9CB8B3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D73B62A-D6E7-A64B-A3F3-AB382E059351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0A1CFAB-275C-8142-83A7-406524C64D07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8E6873D-40DE-9641-9609-BA5B0A3A4DA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327B4F7-213A-CB49-8225-6B98540B9208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92D821-A76F-DF4D-83CD-8696334E5DCB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9D15AE0-2D9B-484A-BA7A-ABB1A1D4EE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D9672B2-7FE5-804E-A312-DFD7C05ED367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4D7098C-1F33-E446-BC22-1E7B65B2C1B4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47C7F4B-1539-EA4F-A3A5-E814CD9F3888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>
            <a:extLst>
              <a:ext uri="{FF2B5EF4-FFF2-40B4-BE49-F238E27FC236}">
                <a16:creationId xmlns:a16="http://schemas.microsoft.com/office/drawing/2014/main" id="{EF43DE92-4355-EF4B-89CE-338E4A09A060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 Arrow 95">
            <a:extLst>
              <a:ext uri="{FF2B5EF4-FFF2-40B4-BE49-F238E27FC236}">
                <a16:creationId xmlns:a16="http://schemas.microsoft.com/office/drawing/2014/main" id="{C7DD7B90-B373-644E-9505-0214D00C5F30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>
            <a:extLst>
              <a:ext uri="{FF2B5EF4-FFF2-40B4-BE49-F238E27FC236}">
                <a16:creationId xmlns:a16="http://schemas.microsoft.com/office/drawing/2014/main" id="{1EF8F079-5977-0045-AFFE-5A899554F551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>
            <a:extLst>
              <a:ext uri="{FF2B5EF4-FFF2-40B4-BE49-F238E27FC236}">
                <a16:creationId xmlns:a16="http://schemas.microsoft.com/office/drawing/2014/main" id="{2603491F-1CBD-3D42-91D3-AA4ECA303990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92D15145-0300-CD44-B1E7-E726BC80C9E7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22FDC4BE-C86F-614C-9D51-2D7BA4D177AF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>
            <a:extLst>
              <a:ext uri="{FF2B5EF4-FFF2-40B4-BE49-F238E27FC236}">
                <a16:creationId xmlns:a16="http://schemas.microsoft.com/office/drawing/2014/main" id="{137F73F9-D3E0-304D-990E-DB1F45655672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>
            <a:extLst>
              <a:ext uri="{FF2B5EF4-FFF2-40B4-BE49-F238E27FC236}">
                <a16:creationId xmlns:a16="http://schemas.microsoft.com/office/drawing/2014/main" id="{0A8DD64C-9C1A-F141-8311-8D3A0895A919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7242C0A-1A13-CD46-B25E-80F8A19A3298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D1DAE0-6D5B-874B-ABEF-B2175E99AF9C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01F319D-3034-E148-BFEF-DD3D72E4845D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207E97-8DE0-3A4B-B95E-C610CF22D448}"/>
              </a:ext>
            </a:extLst>
          </p:cNvPr>
          <p:cNvCxnSpPr>
            <a:cxnSpLocks/>
          </p:cNvCxnSpPr>
          <p:nvPr/>
        </p:nvCxnSpPr>
        <p:spPr>
          <a:xfrm flipV="1">
            <a:off x="5513122" y="285922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A2758F3-93D3-ED4B-96F5-59B4180E6B9B}"/>
              </a:ext>
            </a:extLst>
          </p:cNvPr>
          <p:cNvCxnSpPr>
            <a:cxnSpLocks/>
          </p:cNvCxnSpPr>
          <p:nvPr/>
        </p:nvCxnSpPr>
        <p:spPr>
          <a:xfrm rot="1815831" flipV="1">
            <a:off x="5236483" y="33430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03DE1DB-F30E-B548-A30C-5FDF8D7CA01F}"/>
              </a:ext>
            </a:extLst>
          </p:cNvPr>
          <p:cNvCxnSpPr>
            <a:cxnSpLocks/>
          </p:cNvCxnSpPr>
          <p:nvPr/>
        </p:nvCxnSpPr>
        <p:spPr>
          <a:xfrm rot="19817032" flipV="1">
            <a:off x="5795594" y="334347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A8CBA897-DC62-014A-978D-926B503B7EFE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66E9B92-3B19-4843-87C9-0A38908A4AB0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DD2A938-32BA-0643-B4EA-735A66BD4C85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67E6983-F4B1-334F-A919-E5757E62CA7A}"/>
              </a:ext>
            </a:extLst>
          </p:cNvPr>
          <p:cNvCxnSpPr>
            <a:cxnSpLocks/>
          </p:cNvCxnSpPr>
          <p:nvPr/>
        </p:nvCxnSpPr>
        <p:spPr>
          <a:xfrm rot="9019247">
            <a:off x="7005189" y="358474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F691C3D-865F-FD4A-B54B-6D23E701908C}"/>
              </a:ext>
            </a:extLst>
          </p:cNvPr>
          <p:cNvCxnSpPr>
            <a:cxnSpLocks/>
          </p:cNvCxnSpPr>
          <p:nvPr/>
        </p:nvCxnSpPr>
        <p:spPr>
          <a:xfrm rot="12615382">
            <a:off x="7564300" y="358517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4F83BC2C-3637-A346-BF29-45BAAE21E570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360BD0D-2DC0-454F-A04F-3A8317CA9EEB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0AF04F-0017-1D41-89E6-74C89373E718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B322C3E-8263-0F4A-85EE-6E81A2F92EBF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49C9956-EC8A-B34C-83C9-68639918A2A2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585FF04-6C1C-F048-8E39-E79766311A85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 Arrow 119">
            <a:extLst>
              <a:ext uri="{FF2B5EF4-FFF2-40B4-BE49-F238E27FC236}">
                <a16:creationId xmlns:a16="http://schemas.microsoft.com/office/drawing/2014/main" id="{DFEBEF13-C7DC-D648-8D1D-893E4944C8B2}"/>
              </a:ext>
            </a:extLst>
          </p:cNvPr>
          <p:cNvSpPr/>
          <p:nvPr/>
        </p:nvSpPr>
        <p:spPr>
          <a:xfrm>
            <a:off x="5388068" y="289358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 Arrow 120">
            <a:extLst>
              <a:ext uri="{FF2B5EF4-FFF2-40B4-BE49-F238E27FC236}">
                <a16:creationId xmlns:a16="http://schemas.microsoft.com/office/drawing/2014/main" id="{01A972C5-6B76-FF4A-B885-53C62BE3F052}"/>
              </a:ext>
            </a:extLst>
          </p:cNvPr>
          <p:cNvSpPr/>
          <p:nvPr/>
        </p:nvSpPr>
        <p:spPr>
          <a:xfrm rot="12638064">
            <a:off x="5672562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 Arrow 121">
            <a:extLst>
              <a:ext uri="{FF2B5EF4-FFF2-40B4-BE49-F238E27FC236}">
                <a16:creationId xmlns:a16="http://schemas.microsoft.com/office/drawing/2014/main" id="{EDF577C6-B882-8346-B30F-43A5065A0316}"/>
              </a:ext>
            </a:extLst>
          </p:cNvPr>
          <p:cNvSpPr/>
          <p:nvPr/>
        </p:nvSpPr>
        <p:spPr>
          <a:xfrm rot="9042408">
            <a:off x="5100959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Up Arrow 122">
            <a:extLst>
              <a:ext uri="{FF2B5EF4-FFF2-40B4-BE49-F238E27FC236}">
                <a16:creationId xmlns:a16="http://schemas.microsoft.com/office/drawing/2014/main" id="{C9BFAE4B-1D96-234E-8622-B114AEEF5788}"/>
              </a:ext>
            </a:extLst>
          </p:cNvPr>
          <p:cNvSpPr/>
          <p:nvPr/>
        </p:nvSpPr>
        <p:spPr>
          <a:xfrm rot="7230083">
            <a:off x="7710892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Up Arrow 123">
            <a:extLst>
              <a:ext uri="{FF2B5EF4-FFF2-40B4-BE49-F238E27FC236}">
                <a16:creationId xmlns:a16="http://schemas.microsoft.com/office/drawing/2014/main" id="{3053828E-2BF9-804F-B0EB-B8966EE3F526}"/>
              </a:ext>
            </a:extLst>
          </p:cNvPr>
          <p:cNvSpPr/>
          <p:nvPr/>
        </p:nvSpPr>
        <p:spPr>
          <a:xfrm rot="3711917">
            <a:off x="7139289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Up Arrow 124">
            <a:extLst>
              <a:ext uri="{FF2B5EF4-FFF2-40B4-BE49-F238E27FC236}">
                <a16:creationId xmlns:a16="http://schemas.microsoft.com/office/drawing/2014/main" id="{DC61CD7A-5F65-6844-A65E-1640CAB5EF89}"/>
              </a:ext>
            </a:extLst>
          </p:cNvPr>
          <p:cNvSpPr/>
          <p:nvPr/>
        </p:nvSpPr>
        <p:spPr>
          <a:xfrm rot="16200000">
            <a:off x="7412107" y="285639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>
            <a:extLst>
              <a:ext uri="{FF2B5EF4-FFF2-40B4-BE49-F238E27FC236}">
                <a16:creationId xmlns:a16="http://schemas.microsoft.com/office/drawing/2014/main" id="{DE9C0469-79A2-014E-8E70-4C6779DE2907}"/>
              </a:ext>
            </a:extLst>
          </p:cNvPr>
          <p:cNvSpPr/>
          <p:nvPr/>
        </p:nvSpPr>
        <p:spPr>
          <a:xfrm>
            <a:off x="6427824" y="139733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 Arrow 126">
            <a:extLst>
              <a:ext uri="{FF2B5EF4-FFF2-40B4-BE49-F238E27FC236}">
                <a16:creationId xmlns:a16="http://schemas.microsoft.com/office/drawing/2014/main" id="{DC4B1095-2908-CA46-BC9E-CF65A986F778}"/>
              </a:ext>
            </a:extLst>
          </p:cNvPr>
          <p:cNvSpPr/>
          <p:nvPr/>
        </p:nvSpPr>
        <p:spPr>
          <a:xfrm rot="7230122">
            <a:off x="6712318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Up Arrow 127">
            <a:extLst>
              <a:ext uri="{FF2B5EF4-FFF2-40B4-BE49-F238E27FC236}">
                <a16:creationId xmlns:a16="http://schemas.microsoft.com/office/drawing/2014/main" id="{A08CE5B4-B4FD-6245-95F7-DD5DEAECC9FF}"/>
              </a:ext>
            </a:extLst>
          </p:cNvPr>
          <p:cNvSpPr/>
          <p:nvPr/>
        </p:nvSpPr>
        <p:spPr>
          <a:xfrm rot="14407148">
            <a:off x="6140715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4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B09-8A2D-0346-BD55-8E0806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49D50-6EBB-2745-A9FC-32BB729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86</a:t>
            </a:fld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461C2-261B-B44C-A3E5-D42BE19D015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Up Arrow 25">
            <a:extLst>
              <a:ext uri="{FF2B5EF4-FFF2-40B4-BE49-F238E27FC236}">
                <a16:creationId xmlns:a16="http://schemas.microsoft.com/office/drawing/2014/main" id="{652B9334-AA97-7547-A66D-3C002F5AF6C3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ECC41-FAE0-FB45-850F-0945FB741334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12EE0F-F244-114B-9B4F-F942F30CAFAD}"/>
              </a:ext>
            </a:extLst>
          </p:cNvPr>
          <p:cNvSpPr/>
          <p:nvPr/>
        </p:nvSpPr>
        <p:spPr>
          <a:xfrm>
            <a:off x="5217250" y="3977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6E975E-1C1E-C846-9C3D-5DAE2DB99D5E}"/>
              </a:ext>
            </a:extLst>
          </p:cNvPr>
          <p:cNvSpPr/>
          <p:nvPr/>
        </p:nvSpPr>
        <p:spPr>
          <a:xfrm rot="1815831">
            <a:off x="4940611" y="446121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1344E0-FD58-E24D-A61C-2A0A0439E047}"/>
              </a:ext>
            </a:extLst>
          </p:cNvPr>
          <p:cNvSpPr/>
          <p:nvPr/>
        </p:nvSpPr>
        <p:spPr>
          <a:xfrm rot="19817032">
            <a:off x="5499722" y="44616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E746D6-7AB3-1649-8861-B0D4A3D39B0F}"/>
              </a:ext>
            </a:extLst>
          </p:cNvPr>
          <p:cNvCxnSpPr/>
          <p:nvPr/>
        </p:nvCxnSpPr>
        <p:spPr>
          <a:xfrm flipV="1">
            <a:off x="5496806" y="397739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4C6B6D-662F-A04A-88AB-16E9D3EDE4FC}"/>
              </a:ext>
            </a:extLst>
          </p:cNvPr>
          <p:cNvCxnSpPr/>
          <p:nvPr/>
        </p:nvCxnSpPr>
        <p:spPr>
          <a:xfrm rot="1815831" flipV="1">
            <a:off x="5220167" y="446121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D13531-79E0-1540-8561-B373065FA0B8}"/>
              </a:ext>
            </a:extLst>
          </p:cNvPr>
          <p:cNvCxnSpPr/>
          <p:nvPr/>
        </p:nvCxnSpPr>
        <p:spPr>
          <a:xfrm rot="19817032" flipV="1">
            <a:off x="5779278" y="446164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1D68EFC-7452-8B43-BFCA-4CAC05CC5AD7}"/>
              </a:ext>
            </a:extLst>
          </p:cNvPr>
          <p:cNvSpPr/>
          <p:nvPr/>
        </p:nvSpPr>
        <p:spPr>
          <a:xfrm>
            <a:off x="7265512" y="393953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CC7C5C-27EF-974E-B3BA-16BA4D91F080}"/>
              </a:ext>
            </a:extLst>
          </p:cNvPr>
          <p:cNvSpPr/>
          <p:nvPr/>
        </p:nvSpPr>
        <p:spPr>
          <a:xfrm rot="9019247">
            <a:off x="6988873" y="442335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C9623B-033A-7449-B12A-CF73609631A8}"/>
              </a:ext>
            </a:extLst>
          </p:cNvPr>
          <p:cNvSpPr/>
          <p:nvPr/>
        </p:nvSpPr>
        <p:spPr>
          <a:xfrm rot="12615382">
            <a:off x="7547984" y="442378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439D16-D1EF-AE48-9C05-63947A150717}"/>
              </a:ext>
            </a:extLst>
          </p:cNvPr>
          <p:cNvCxnSpPr/>
          <p:nvPr/>
        </p:nvCxnSpPr>
        <p:spPr>
          <a:xfrm rot="9019247">
            <a:off x="6988873" y="470291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534768-F8D9-F74E-BFD6-42B6F1D4F273}"/>
              </a:ext>
            </a:extLst>
          </p:cNvPr>
          <p:cNvCxnSpPr/>
          <p:nvPr/>
        </p:nvCxnSpPr>
        <p:spPr>
          <a:xfrm rot="12615382">
            <a:off x="7547984" y="470334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4406D02-2D11-634E-AAFA-5D1B6D5E57D8}"/>
              </a:ext>
            </a:extLst>
          </p:cNvPr>
          <p:cNvSpPr/>
          <p:nvPr/>
        </p:nvSpPr>
        <p:spPr>
          <a:xfrm>
            <a:off x="5217250" y="3977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D13C98-17B8-174C-BB89-99727B14B00C}"/>
              </a:ext>
            </a:extLst>
          </p:cNvPr>
          <p:cNvSpPr/>
          <p:nvPr/>
        </p:nvSpPr>
        <p:spPr>
          <a:xfrm rot="1815831">
            <a:off x="4940611" y="446121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D744AA7-6D9E-DD43-B5CA-315146D018A3}"/>
              </a:ext>
            </a:extLst>
          </p:cNvPr>
          <p:cNvSpPr/>
          <p:nvPr/>
        </p:nvSpPr>
        <p:spPr>
          <a:xfrm rot="19817032">
            <a:off x="5499722" y="44616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CB165A-764A-4841-B2FE-5CE075346844}"/>
              </a:ext>
            </a:extLst>
          </p:cNvPr>
          <p:cNvSpPr/>
          <p:nvPr/>
        </p:nvSpPr>
        <p:spPr>
          <a:xfrm>
            <a:off x="7265512" y="393953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D0B01A4-6608-E243-8FFA-54F95FD07EE2}"/>
              </a:ext>
            </a:extLst>
          </p:cNvPr>
          <p:cNvSpPr/>
          <p:nvPr/>
        </p:nvSpPr>
        <p:spPr>
          <a:xfrm rot="9019247">
            <a:off x="6988873" y="442335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C62B71-9CDB-7043-B2EA-F3B868FCDD5C}"/>
              </a:ext>
            </a:extLst>
          </p:cNvPr>
          <p:cNvSpPr/>
          <p:nvPr/>
        </p:nvSpPr>
        <p:spPr>
          <a:xfrm rot="12615382">
            <a:off x="7547984" y="442378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DDC808BF-0A27-CB41-98F6-3364094094CB}"/>
              </a:ext>
            </a:extLst>
          </p:cNvPr>
          <p:cNvSpPr/>
          <p:nvPr/>
        </p:nvSpPr>
        <p:spPr>
          <a:xfrm>
            <a:off x="5371752" y="4011754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62F49C57-7818-F945-B1D5-1B43B1673465}"/>
              </a:ext>
            </a:extLst>
          </p:cNvPr>
          <p:cNvSpPr/>
          <p:nvPr/>
        </p:nvSpPr>
        <p:spPr>
          <a:xfrm rot="19820759">
            <a:off x="5656246" y="449557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16241DEE-FAA1-044F-AD62-83D18178BEE0}"/>
              </a:ext>
            </a:extLst>
          </p:cNvPr>
          <p:cNvSpPr/>
          <p:nvPr/>
        </p:nvSpPr>
        <p:spPr>
          <a:xfrm rot="1818982">
            <a:off x="5084643" y="449557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A1CC723A-E58F-3947-ABF9-64BA7D5D15AD}"/>
              </a:ext>
            </a:extLst>
          </p:cNvPr>
          <p:cNvSpPr/>
          <p:nvPr/>
        </p:nvSpPr>
        <p:spPr>
          <a:xfrm rot="18035196">
            <a:off x="7694576" y="448080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CF792C68-2194-5943-8AA1-19BF4A85D5D2}"/>
              </a:ext>
            </a:extLst>
          </p:cNvPr>
          <p:cNvSpPr/>
          <p:nvPr/>
        </p:nvSpPr>
        <p:spPr>
          <a:xfrm rot="14406271">
            <a:off x="7122973" y="448080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1DFECB-AFE0-3C43-8383-CB543BDD599D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C7689F-1088-0147-851F-7CA18C87C062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633D1E-BBAB-B643-BFAB-35839A466233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177456EF-68FB-9943-8EA2-A9E7ADAFD4BD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6565AA77-BFC0-AE48-9829-933426717145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77649734-3257-7C49-9938-713F44E0767D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9574A899-78E2-654C-A226-C67919C2454D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CE33CC2C-2BD1-1145-8F5B-5B96E50DE007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B0CDD76E-03CE-354B-B291-39B3365B0564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2B0E999-82F3-A64D-ACD1-8B115754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46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4817A4FE-FA89-7440-879E-3FA0223ED523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CA82C3-B109-EB41-BD9E-CD0D87B12540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380A1A-0B27-8A42-9C2D-641AF0A990E3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27053A18-9521-AA47-8549-DB72AE7541B6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1976D157-1A47-784B-8881-293358FDA41E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32BF4C16-7F5B-1F4B-9E17-79A96BBD464A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F9B07067-B6E0-8540-80D0-93C6B0D3D4F1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7E7F7D19-1253-4449-8D91-A9D8B73D4FAE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E9459128-05C6-6441-9B12-345F6565A8EE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3D98B-D08F-6E4F-A0F5-248E572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5286-4BFC-FC48-B07C-9244D637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87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0CB127-F3E3-FA4C-BAB2-338DEA4C4A73}"/>
              </a:ext>
            </a:extLst>
          </p:cNvPr>
          <p:cNvSpPr/>
          <p:nvPr/>
        </p:nvSpPr>
        <p:spPr>
          <a:xfrm>
            <a:off x="1556777" y="3403250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2F100-E3E4-9F45-801E-AB19D6A21F9B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Up Arrow 33">
            <a:extLst>
              <a:ext uri="{FF2B5EF4-FFF2-40B4-BE49-F238E27FC236}">
                <a16:creationId xmlns:a16="http://schemas.microsoft.com/office/drawing/2014/main" id="{49BB352F-B6E6-4B43-92BF-C417CEB29CA5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0E6C9-97D2-9342-A5F7-CAD217A44D8D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6B0F4BD-75E9-2344-8D03-4A9050AE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46" name="Up Arrow 45">
            <a:extLst>
              <a:ext uri="{FF2B5EF4-FFF2-40B4-BE49-F238E27FC236}">
                <a16:creationId xmlns:a16="http://schemas.microsoft.com/office/drawing/2014/main" id="{E06C87CE-FD38-1749-A2D1-EED72280D3D2}"/>
              </a:ext>
            </a:extLst>
          </p:cNvPr>
          <p:cNvSpPr/>
          <p:nvPr/>
        </p:nvSpPr>
        <p:spPr>
          <a:xfrm>
            <a:off x="1701844" y="3403251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1ADE9F30-2A20-B74E-951C-2AF6F15FAC3E}"/>
              </a:ext>
            </a:extLst>
          </p:cNvPr>
          <p:cNvSpPr/>
          <p:nvPr/>
        </p:nvSpPr>
        <p:spPr>
          <a:xfrm rot="5400000">
            <a:off x="1716538" y="3401510"/>
            <a:ext cx="222366" cy="54189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1FDC32-D2FC-E24C-A13C-D197D6C99992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00173A-1653-1444-B70B-14878F962AC0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25E8809-D485-6747-B05F-BE4BE01DD2A5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73B195-3FB5-9C43-8BA5-DC9CA8F89942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DC8CA0-4C27-D444-991B-13B457DBE2F2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7ED8BC-FB58-624A-8863-50EA14CDC11F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8AC9183-3FF9-1245-A4FD-EA5EC75AA824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2DE84E-3665-E849-AC1A-ED013AA97982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25341D8-C3F4-8844-9633-1F812261CEB5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463104-15B4-554B-91D4-BC981755F30A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53394D-A991-9C48-BC9D-D877CA094263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8296FF1-8C1E-F246-8F7C-1C668BA8B3F4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7791B5C-6CC8-F742-AFF4-BD346ADB23B1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A3E99AB-1BF6-BA46-952E-4D873165D13F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A560C27-B377-664A-B70F-5E52CBED1806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4230F8-F530-F34E-93A8-2EBFC0704CEC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BDAD7B3-7819-3045-A1B4-2CD74BDFA19C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170D3D4B-6347-074F-8EC6-5CC43010811E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8F45A1CA-1019-6743-94AC-F71DCCED0824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B24A3647-0F4E-B443-8D6E-4315E645B1D5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p Arrow 67">
            <a:extLst>
              <a:ext uri="{FF2B5EF4-FFF2-40B4-BE49-F238E27FC236}">
                <a16:creationId xmlns:a16="http://schemas.microsoft.com/office/drawing/2014/main" id="{940440A2-2388-074F-8AA3-A1544FC01A85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5B06831E-70B7-DC4D-BE1D-DDAAA9D46B47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E04BA15C-EE1C-F047-85D9-382AA142C756}"/>
              </a:ext>
            </a:extLst>
          </p:cNvPr>
          <p:cNvSpPr/>
          <p:nvPr/>
        </p:nvSpPr>
        <p:spPr>
          <a:xfrm rot="10800000">
            <a:off x="8559685" y="4295966"/>
            <a:ext cx="260272" cy="60924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106163E-E072-9C49-BACA-58587DFA3A39}"/>
              </a:ext>
            </a:extLst>
          </p:cNvPr>
          <p:cNvSpPr/>
          <p:nvPr/>
        </p:nvSpPr>
        <p:spPr>
          <a:xfrm>
            <a:off x="5249607" y="4661983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C7682494-D12C-C246-A187-5EEF4FA19EC4}"/>
              </a:ext>
            </a:extLst>
          </p:cNvPr>
          <p:cNvSpPr/>
          <p:nvPr/>
        </p:nvSpPr>
        <p:spPr>
          <a:xfrm rot="10800000">
            <a:off x="5409422" y="4676732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B887180-9D96-FB47-8706-11FC12EB5692}"/>
              </a:ext>
            </a:extLst>
          </p:cNvPr>
          <p:cNvSpPr/>
          <p:nvPr/>
        </p:nvSpPr>
        <p:spPr>
          <a:xfrm rot="16200000">
            <a:off x="7276004" y="4667643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EE536E30-3324-EE4A-A439-53FC572B640F}"/>
              </a:ext>
            </a:extLst>
          </p:cNvPr>
          <p:cNvSpPr/>
          <p:nvPr/>
        </p:nvSpPr>
        <p:spPr>
          <a:xfrm rot="5400000">
            <a:off x="7435819" y="4682392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119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288239C7-1E5E-CE42-853A-895DC8DB82B2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0B59DC-C5C6-3C4F-9C6A-960C9E1EE2B8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528114-2AEF-8F42-8620-A849959421C7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96B18E03-FAB2-5745-A754-931DACB746B9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EDFA5CC6-74D3-504D-AD96-AAF6BCC0D11C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4267A17B-C011-C249-AC1D-68AB3C28D286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BB2192EF-8D5F-9C4E-9668-047C9AFF6A07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65A6F7D4-47D8-BC4C-9C6B-C11CCC733BDB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500A32A9-F7F8-2C46-AE0D-E10E5EEFC819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352FB-87F2-8442-B235-FCAE820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B57D-4FB7-BD46-94F5-003DBF8B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88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D4867-537D-F64D-BFAF-9958F883CA4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>
            <a:extLst>
              <a:ext uri="{FF2B5EF4-FFF2-40B4-BE49-F238E27FC236}">
                <a16:creationId xmlns:a16="http://schemas.microsoft.com/office/drawing/2014/main" id="{51F77CB4-72C0-7449-A2EC-1C2E0F06CBB6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B52B01-5DCF-7241-9E6B-CFF2AA84EFA9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091882-B831-2948-BF05-1557EDC5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12083E8-EAF2-474A-B849-292ACDF03C3E}"/>
              </a:ext>
            </a:extLst>
          </p:cNvPr>
          <p:cNvSpPr/>
          <p:nvPr/>
        </p:nvSpPr>
        <p:spPr>
          <a:xfrm>
            <a:off x="1556777" y="2297123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7B1EB542-B91C-0848-9505-D450A3E24BDB}"/>
              </a:ext>
            </a:extLst>
          </p:cNvPr>
          <p:cNvSpPr/>
          <p:nvPr/>
        </p:nvSpPr>
        <p:spPr>
          <a:xfrm>
            <a:off x="1701844" y="2297124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698E45C3-1313-0648-A857-8E1D2A64503C}"/>
              </a:ext>
            </a:extLst>
          </p:cNvPr>
          <p:cNvSpPr/>
          <p:nvPr/>
        </p:nvSpPr>
        <p:spPr>
          <a:xfrm rot="5400000">
            <a:off x="1716538" y="2295383"/>
            <a:ext cx="222366" cy="54189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9A6FE59A-4DB5-DF4C-94AA-C97B3185F5DC}"/>
              </a:ext>
            </a:extLst>
          </p:cNvPr>
          <p:cNvSpPr/>
          <p:nvPr/>
        </p:nvSpPr>
        <p:spPr>
          <a:xfrm rot="10800000">
            <a:off x="8559685" y="4295966"/>
            <a:ext cx="260272" cy="60924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ECE1D438-ACA2-E348-9EF3-C36DCDDC312C}"/>
              </a:ext>
            </a:extLst>
          </p:cNvPr>
          <p:cNvSpPr/>
          <p:nvPr/>
        </p:nvSpPr>
        <p:spPr>
          <a:xfrm rot="10800000">
            <a:off x="6352886" y="4297640"/>
            <a:ext cx="237506" cy="98369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C87D79-4D02-164B-B2CF-4F8E32B5A9F0}"/>
              </a:ext>
            </a:extLst>
          </p:cNvPr>
          <p:cNvSpPr/>
          <p:nvPr/>
        </p:nvSpPr>
        <p:spPr>
          <a:xfrm>
            <a:off x="5217250" y="492128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712068-702C-A24F-AF78-2E1CA018E549}"/>
              </a:ext>
            </a:extLst>
          </p:cNvPr>
          <p:cNvSpPr/>
          <p:nvPr/>
        </p:nvSpPr>
        <p:spPr>
          <a:xfrm rot="1815831">
            <a:off x="4940611" y="540510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5274C5-562F-5843-98D1-152CDDAB06E8}"/>
              </a:ext>
            </a:extLst>
          </p:cNvPr>
          <p:cNvSpPr/>
          <p:nvPr/>
        </p:nvSpPr>
        <p:spPr>
          <a:xfrm rot="19817032">
            <a:off x="5499722" y="540553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97D0EE-9AC0-734D-8039-8905428F03BB}"/>
              </a:ext>
            </a:extLst>
          </p:cNvPr>
          <p:cNvCxnSpPr/>
          <p:nvPr/>
        </p:nvCxnSpPr>
        <p:spPr>
          <a:xfrm flipV="1">
            <a:off x="5496806" y="492128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C20432-380C-D249-B48F-4AD1920A22EC}"/>
              </a:ext>
            </a:extLst>
          </p:cNvPr>
          <p:cNvCxnSpPr/>
          <p:nvPr/>
        </p:nvCxnSpPr>
        <p:spPr>
          <a:xfrm rot="1815831" flipV="1">
            <a:off x="5220167" y="540510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51FB75-9111-5E4D-8B1D-ED65DF85B458}"/>
              </a:ext>
            </a:extLst>
          </p:cNvPr>
          <p:cNvCxnSpPr/>
          <p:nvPr/>
        </p:nvCxnSpPr>
        <p:spPr>
          <a:xfrm rot="19817032" flipV="1">
            <a:off x="5779278" y="540553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2329E80-8035-BE41-80B8-BA542D3D2608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7E2699-984D-5A41-8E44-99BB75150F82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47057A-4593-AE42-83F9-63A37393060B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62B7C3-E11F-C742-813D-A5861EF60BBD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9C4A6B1-6D0E-214C-BE88-16767199ABD5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17259C0-D1A0-8C4D-93B3-76DF0A8432A9}"/>
              </a:ext>
            </a:extLst>
          </p:cNvPr>
          <p:cNvSpPr/>
          <p:nvPr/>
        </p:nvSpPr>
        <p:spPr>
          <a:xfrm>
            <a:off x="5217250" y="492128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A8D913-A691-424E-B95B-6778CA51C0E1}"/>
              </a:ext>
            </a:extLst>
          </p:cNvPr>
          <p:cNvSpPr/>
          <p:nvPr/>
        </p:nvSpPr>
        <p:spPr>
          <a:xfrm rot="1815831">
            <a:off x="4940611" y="540510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CF212A-58EC-A44D-8A7F-115DDF5F2FBF}"/>
              </a:ext>
            </a:extLst>
          </p:cNvPr>
          <p:cNvSpPr/>
          <p:nvPr/>
        </p:nvSpPr>
        <p:spPr>
          <a:xfrm rot="19817032">
            <a:off x="5499722" y="540553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D11311-F150-C842-9104-CB35AFCB37FA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03B5C81-CDE5-4349-8DC3-16D6B0F372BD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026928B-E870-B948-9382-FE425070A57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E10BC0BF-E73A-B04F-837C-8A60E5C8C976}"/>
              </a:ext>
            </a:extLst>
          </p:cNvPr>
          <p:cNvSpPr/>
          <p:nvPr/>
        </p:nvSpPr>
        <p:spPr>
          <a:xfrm>
            <a:off x="5371752" y="4955644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649AFAB-6825-3A49-8275-C9CA84123A36}"/>
              </a:ext>
            </a:extLst>
          </p:cNvPr>
          <p:cNvSpPr/>
          <p:nvPr/>
        </p:nvSpPr>
        <p:spPr>
          <a:xfrm rot="19820759">
            <a:off x="5656246" y="543946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05925D3C-02E1-5C4E-9967-F8E8A8E4BF0D}"/>
              </a:ext>
            </a:extLst>
          </p:cNvPr>
          <p:cNvSpPr/>
          <p:nvPr/>
        </p:nvSpPr>
        <p:spPr>
          <a:xfrm rot="1818982">
            <a:off x="5084643" y="543946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47D5C1C0-3992-1D42-8B6C-0B304CFEE53F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6390E083-A9ED-4B4E-AFC6-4DF934E34975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16B25C1-283B-CB4D-B6EE-279A527C366C}"/>
              </a:ext>
            </a:extLst>
          </p:cNvPr>
          <p:cNvSpPr/>
          <p:nvPr/>
        </p:nvSpPr>
        <p:spPr>
          <a:xfrm>
            <a:off x="5249607" y="4529246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D62CAC0F-FF36-7341-9D2E-6F10E143F13A}"/>
              </a:ext>
            </a:extLst>
          </p:cNvPr>
          <p:cNvSpPr/>
          <p:nvPr/>
        </p:nvSpPr>
        <p:spPr>
          <a:xfrm>
            <a:off x="5409422" y="4543995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425A5AF-E6C1-3E47-BD90-F35399655C9B}"/>
              </a:ext>
            </a:extLst>
          </p:cNvPr>
          <p:cNvSpPr/>
          <p:nvPr/>
        </p:nvSpPr>
        <p:spPr>
          <a:xfrm rot="16200000">
            <a:off x="7276004" y="3871231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Up Arrow 76">
            <a:extLst>
              <a:ext uri="{FF2B5EF4-FFF2-40B4-BE49-F238E27FC236}">
                <a16:creationId xmlns:a16="http://schemas.microsoft.com/office/drawing/2014/main" id="{66113FFA-6470-3443-A3DF-3CDA1E1AC868}"/>
              </a:ext>
            </a:extLst>
          </p:cNvPr>
          <p:cNvSpPr/>
          <p:nvPr/>
        </p:nvSpPr>
        <p:spPr>
          <a:xfrm rot="5400000">
            <a:off x="7435819" y="3885980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629351" y="3434084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photophone, 1880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2FEE5-08A2-0F4B-BF35-DDD78276C3F4}"/>
              </a:ext>
            </a:extLst>
          </p:cNvPr>
          <p:cNvSpPr txBox="1"/>
          <p:nvPr/>
        </p:nvSpPr>
        <p:spPr>
          <a:xfrm>
            <a:off x="6349950" y="4480401"/>
            <a:ext cx="531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Mainer: Light Amplification by Stimulated Emission of Radiation (LASER), 1960</a:t>
            </a:r>
          </a:p>
        </p:txBody>
      </p:sp>
    </p:spTree>
    <p:extLst>
      <p:ext uri="{BB962C8B-B14F-4D97-AF65-F5344CB8AC3E}">
        <p14:creationId xmlns:p14="http://schemas.microsoft.com/office/powerpoint/2010/main" val="2799514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16AA-D96F-464B-8511-DC69B864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Location- and orientation- dependence of plasmon hybridization!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F4948-015B-3448-994E-55CA99E0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90F6-7238-3F45-A840-50111781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378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3DB-2556-8942-89FE-67C703B6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B4DC-EAE2-7746-8EE6-670E4CE7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small perturbation has experimentally observable impacts on the plasmonic spectrum of a nanocluster</a:t>
            </a:r>
          </a:p>
          <a:p>
            <a:r>
              <a:rPr lang="en-US" dirty="0"/>
              <a:t>The strength of the perturbation is location-dependent</a:t>
            </a:r>
          </a:p>
          <a:p>
            <a:r>
              <a:rPr lang="en-US" dirty="0"/>
              <a:t>Symmetry-breaking leads to spatial localization of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6B2FA-94D1-FF4E-B295-43D1DDE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2BDB-0B4F-DE43-9537-BD8F86F66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40"/>
          <a:stretch/>
        </p:blipFill>
        <p:spPr>
          <a:xfrm>
            <a:off x="1390053" y="3759801"/>
            <a:ext cx="9411893" cy="3109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94F5B-BB11-E64D-900D-7530B690DBE4}"/>
              </a:ext>
            </a:extLst>
          </p:cNvPr>
          <p:cNvSpPr/>
          <p:nvPr/>
        </p:nvSpPr>
        <p:spPr>
          <a:xfrm>
            <a:off x="2271251" y="5446105"/>
            <a:ext cx="3967317" cy="17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34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2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5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190918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19084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59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203982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32148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47" y="950829"/>
            <a:ext cx="8407824" cy="59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5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0" y="2189463"/>
            <a:ext cx="6225189" cy="447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" y="2189463"/>
            <a:ext cx="5812574" cy="4541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4924" y="1765738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Quasistatic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1965" y="1755409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Retarded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04" y="5649883"/>
            <a:ext cx="2800131" cy="30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10" y="5682291"/>
            <a:ext cx="2280087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2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4642757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0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54081</TotalTime>
  <Words>2647</Words>
  <Application>Microsoft Macintosh PowerPoint</Application>
  <PresentationFormat>Widescreen</PresentationFormat>
  <Paragraphs>634</Paragraphs>
  <Slides>170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Arial</vt:lpstr>
      <vt:lpstr>Calibri</vt:lpstr>
      <vt:lpstr>Calibri Light</vt:lpstr>
      <vt:lpstr>Latin Modern Roman 10</vt:lpstr>
      <vt:lpstr>Latin Modern Roman 9</vt:lpstr>
      <vt:lpstr>Mangal</vt:lpstr>
      <vt:lpstr>Wingdings</vt:lpstr>
      <vt:lpstr>Office Theme</vt:lpstr>
      <vt:lpstr>Plasmon Hybridization in Metal Nanoparticle Clusters and Oligomers</vt:lpstr>
      <vt:lpstr>Nanophotonics</vt:lpstr>
      <vt:lpstr>Nanophotonics</vt:lpstr>
      <vt:lpstr>Nanophotonics</vt:lpstr>
      <vt:lpstr>Nanophotonics</vt:lpstr>
      <vt:lpstr>Nanophotonics</vt:lpstr>
      <vt:lpstr>Nanophotonics</vt:lpstr>
      <vt:lpstr>THE PHOTOPHONE</vt:lpstr>
      <vt:lpstr>Nanophotonics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Past and present work</vt:lpstr>
      <vt:lpstr>Goals for 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Plasmon  spring</vt:lpstr>
      <vt:lpstr>Frequency-Dependent Polarizability</vt:lpstr>
      <vt:lpstr>Time-Dependent Polarizability and Oscillator Response</vt:lpstr>
      <vt:lpstr>Time-Dependent Polarizability and Oscillator Response</vt:lpstr>
      <vt:lpstr>Time-Dependent Polarizability and Oscillator Response</vt:lpstr>
      <vt:lpstr>Time-Dependent Polarizability and Oscillator Response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Time-Dependent Polarizability and Oscillator Response</vt:lpstr>
      <vt:lpstr>Goals for today:</vt:lpstr>
      <vt:lpstr>Goals for today:</vt:lpstr>
      <vt:lpstr>PowerPoint Presentation</vt:lpstr>
      <vt:lpstr>PowerPoint Presentation</vt:lpstr>
      <vt:lpstr>Dipole-dipole interaction energy</vt:lpstr>
      <vt:lpstr>Dipole-dipole interaction energy</vt:lpstr>
      <vt:lpstr>Dipole-dipole interaction energy</vt:lpstr>
      <vt:lpstr>Dipole-dipole interaction energy</vt:lpstr>
      <vt:lpstr>Dipole-dipole interaction energy</vt:lpstr>
      <vt:lpstr>Dipole-dipole interaction energy</vt:lpstr>
      <vt:lpstr>Taking the quasistatic limit…</vt:lpstr>
      <vt:lpstr>Quasistatic Interactions of a MNP Dimer</vt:lpstr>
      <vt:lpstr>Quasistatic Interactions of a MNP Dimer</vt:lpstr>
      <vt:lpstr>Coupled oscillator equations of motion</vt:lpstr>
      <vt:lpstr>Solving coupled oscillator equations of motion</vt:lpstr>
      <vt:lpstr>For an arbitrary number of nanoparticles:</vt:lpstr>
      <vt:lpstr>Goals for today:</vt:lpstr>
      <vt:lpstr>Goals for today:</vt:lpstr>
      <vt:lpstr>PowerPoint Presentation</vt:lpstr>
      <vt:lpstr>A Quick Intro to Electron Energy-Loss Spectroscopy (EELS)</vt:lpstr>
      <vt:lpstr>Generate a spectrum…</vt:lpstr>
      <vt:lpstr>… or generate maps!</vt:lpstr>
      <vt:lpstr>Experimental (and simulated) results</vt:lpstr>
      <vt:lpstr>Experimental (and simulated) results</vt:lpstr>
      <vt:lpstr>Experimental (and simulated) results</vt:lpstr>
      <vt:lpstr>Experimental (and simulated) results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Adding a (small) perturbation</vt:lpstr>
      <vt:lpstr>Adding a (small) perturbation</vt:lpstr>
      <vt:lpstr>Adding a (small) perturbation</vt:lpstr>
      <vt:lpstr>Location- and orientation- dependence of plasmon hybridization!</vt:lpstr>
      <vt:lpstr>What have we learned?</vt:lpstr>
      <vt:lpstr>Goals for today:</vt:lpstr>
      <vt:lpstr>Goals for today:</vt:lpstr>
      <vt:lpstr>Quasistatic coupling</vt:lpstr>
      <vt:lpstr>Fully retarded coupling</vt:lpstr>
      <vt:lpstr>Fully Retarded Interaction Energies in a MNP Dimer</vt:lpstr>
      <vt:lpstr>Fully Retarded Interaction Energies in a MNP Dimer</vt:lpstr>
      <vt:lpstr>Quasistatic Solution</vt:lpstr>
      <vt:lpstr>Solutions with Retardation Effects</vt:lpstr>
      <vt:lpstr>Solutions with Retardation Effects</vt:lpstr>
      <vt:lpstr>Goals for today:</vt:lpstr>
      <vt:lpstr>Goals for today:</vt:lpstr>
      <vt:lpstr>PowerPoint Presentation</vt:lpstr>
      <vt:lpstr>What does “magnetic” mean?</vt:lpstr>
      <vt:lpstr>What does “magnetic” mean?</vt:lpstr>
      <vt:lpstr>Cyclic dipoles: like cyclic currents</vt:lpstr>
      <vt:lpstr>Motivation: Size Dependence</vt:lpstr>
      <vt:lpstr>Motivation: Accurate Model</vt:lpstr>
      <vt:lpstr>Motivation: Accurate Model</vt:lpstr>
      <vt:lpstr>Motivation: Accurate Model</vt:lpstr>
      <vt:lpstr>Motivation: Accurate Model</vt:lpstr>
      <vt:lpstr>Model System: Arrays of Silver Nanospheres</vt:lpstr>
      <vt:lpstr>Magnetic Plasmons of the 2-mer and 3-mer</vt:lpstr>
      <vt:lpstr>Investigate spectral switching via system size</vt:lpstr>
      <vt:lpstr>The size-dependence of magnetic plasmon energetics</vt:lpstr>
      <vt:lpstr>The size-dependence of magnetic plasmon energetics</vt:lpstr>
      <vt:lpstr>Distinguishing the magnetic plasmons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Measuring the angular dependence of scattered light</vt:lpstr>
      <vt:lpstr>Angle Resolved CL spectra of magnetic oligomers</vt:lpstr>
      <vt:lpstr>Experimentally Relevant Nanoclusters</vt:lpstr>
      <vt:lpstr>Experimentally Relevant Nanoclusters</vt:lpstr>
      <vt:lpstr>Magnetic Plasmon Spectrum of Hexagonally Packed Nanoclusters</vt:lpstr>
      <vt:lpstr>Magnetic Plasmon Spectrum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What have we learned?</vt:lpstr>
      <vt:lpstr>Goals for today:</vt:lpstr>
      <vt:lpstr>Future work: Stimulated Electron Energy-Loss Spectroscopy</vt:lpstr>
      <vt:lpstr>Future work: Stimulated Electron Energy-Loss Spectroscopy</vt:lpstr>
      <vt:lpstr>Stimulated EELS</vt:lpstr>
      <vt:lpstr>Stimulated EELS</vt:lpstr>
      <vt:lpstr>Extracurriculars  Community-Building and Science Advocacy</vt:lpstr>
      <vt:lpstr>Acknowledgements</vt:lpstr>
      <vt:lpstr>Acknowledgements</vt:lpstr>
      <vt:lpstr>Acknowledgements</vt:lpstr>
      <vt:lpstr>PowerPoint Presentation</vt:lpstr>
      <vt:lpstr>Questions?</vt:lpstr>
      <vt:lpstr>PowerPoint Presentation</vt:lpstr>
      <vt:lpstr>PowerPoint Presentation</vt:lpstr>
      <vt:lpstr>Prism dipole moments</vt:lpstr>
      <vt:lpstr>Magnetic Plasmon Spectrum of Hexagonally Packed Nanoclusters</vt:lpstr>
      <vt:lpstr>Magnetic Plasmon Spectrum of Hexagonally Packed Nanoclusters</vt:lpstr>
      <vt:lpstr>The size-dependence of magnetic plasmon energetics</vt:lpstr>
      <vt:lpstr>The size-dependence of magnetic plasmon energetics</vt:lpstr>
      <vt:lpstr>How I know the quasistatic model doesn’t work at large sizes:</vt:lpstr>
      <vt:lpstr>Fully retarded model predicts multiple spectral switches</vt:lpstr>
      <vt:lpstr>Oscillations in spacing calculations are due largely to the exponential term</vt:lpstr>
      <vt:lpstr>Realistically tunable variable: interparticle distance</vt:lpstr>
      <vt:lpstr>Spacing: 2-mer</vt:lpstr>
      <vt:lpstr>Spacing: Twomer</vt:lpstr>
      <vt:lpstr>Spacing: Twomer</vt:lpstr>
      <vt:lpstr>Spacing: Twomer</vt:lpstr>
      <vt:lpstr>Comparison of Length Scales</vt:lpstr>
      <vt:lpstr>Conclusions</vt:lpstr>
      <vt:lpstr>Characteristic Mode Wavelength</vt:lpstr>
      <vt:lpstr>Characteristic Mode Wavelength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Stimulated EELS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Role of Retardation Effects in Magnetic Plasmon-Supporting Nanostructures</dc:title>
  <dc:creator>Nicholas P. Montoni</dc:creator>
  <cp:lastModifiedBy>Microsoft Office User</cp:lastModifiedBy>
  <cp:revision>353</cp:revision>
  <dcterms:created xsi:type="dcterms:W3CDTF">2017-07-15T21:16:47Z</dcterms:created>
  <dcterms:modified xsi:type="dcterms:W3CDTF">2018-06-04T17:06:29Z</dcterms:modified>
</cp:coreProperties>
</file>